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0" r:id="rId4"/>
    <p:sldId id="261" r:id="rId5"/>
    <p:sldId id="262" r:id="rId6"/>
    <p:sldId id="263" r:id="rId7"/>
    <p:sldId id="267" r:id="rId8"/>
    <p:sldId id="358" r:id="rId9"/>
    <p:sldId id="291" r:id="rId10"/>
    <p:sldId id="298" r:id="rId11"/>
    <p:sldId id="303" r:id="rId12"/>
    <p:sldId id="306" r:id="rId13"/>
    <p:sldId id="271" r:id="rId14"/>
    <p:sldId id="348" r:id="rId15"/>
    <p:sldId id="347" r:id="rId16"/>
    <p:sldId id="330" r:id="rId17"/>
    <p:sldId id="343" r:id="rId18"/>
    <p:sldId id="272" r:id="rId19"/>
    <p:sldId id="340" r:id="rId20"/>
    <p:sldId id="344" r:id="rId21"/>
    <p:sldId id="346" r:id="rId22"/>
    <p:sldId id="345" r:id="rId23"/>
    <p:sldId id="275" r:id="rId24"/>
    <p:sldId id="349" r:id="rId25"/>
    <p:sldId id="276" r:id="rId26"/>
    <p:sldId id="353" r:id="rId27"/>
    <p:sldId id="350" r:id="rId28"/>
    <p:sldId id="354" r:id="rId29"/>
    <p:sldId id="277" r:id="rId30"/>
    <p:sldId id="278" r:id="rId31"/>
    <p:sldId id="279" r:id="rId32"/>
    <p:sldId id="357" r:id="rId33"/>
    <p:sldId id="318" r:id="rId3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%20Sigfox\export-device-4D54B4-messages%20PROCESADO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%20Sigfox\export-device-4D54B4-messages%20PROCESADO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%20Sigfox\export-device-4D54B4-messages%20PROCESADO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bajo%20de%20titulo%20Vitor%20Arriagada\Centinela-v1.1\Backend%20Sigfox\export-device-4D54B4-messages%20PROCESADO.xlsm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2000" dirty="0"/>
              <a:t>Mensajes febrero</a:t>
            </a:r>
            <a:endParaRPr lang="es-CL" sz="2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Febrero!$D$1</c:f>
              <c:strCache>
                <c:ptCount val="1"/>
                <c:pt idx="0">
                  <c:v>Mensajes perdidos por 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7202085763118677E-17"/>
                  <c:y val="-4.032638477898864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A6C5-4F60-B4D4-D69EA8ADEEF6}"/>
                </c:ext>
              </c:extLst>
            </c:dLbl>
            <c:dLbl>
              <c:idx val="3"/>
              <c:layout>
                <c:manualLayout>
                  <c:x val="0"/>
                  <c:y val="-3.781499140721166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6C5-4F60-B4D4-D69EA8ADEEF6}"/>
                </c:ext>
              </c:extLst>
            </c:dLbl>
            <c:dLbl>
              <c:idx val="4"/>
              <c:layout>
                <c:manualLayout>
                  <c:x val="3.4404171526237355E-17"/>
                  <c:y val="-3.279198057216384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A6C5-4F60-B4D4-D69EA8ADEEF6}"/>
                </c:ext>
              </c:extLst>
            </c:dLbl>
            <c:dLbl>
              <c:idx val="5"/>
              <c:layout>
                <c:manualLayout>
                  <c:x val="0"/>
                  <c:y val="-2.492323185648822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6C5-4F60-B4D4-D69EA8ADEEF6}"/>
                </c:ext>
              </c:extLst>
            </c:dLbl>
            <c:dLbl>
              <c:idx val="6"/>
              <c:layout>
                <c:manualLayout>
                  <c:x val="-6.880834305247471E-17"/>
                  <c:y val="-2.743462522826519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A6C5-4F60-B4D4-D69EA8ADEEF6}"/>
                </c:ext>
              </c:extLst>
            </c:dLbl>
            <c:dLbl>
              <c:idx val="7"/>
              <c:layout>
                <c:manualLayout>
                  <c:x val="0"/>
                  <c:y val="-2.492323185648822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A6C5-4F60-B4D4-D69EA8ADEE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numRef>
              <c:f>Febrero!$A$2:$A$18</c:f>
              <c:numCache>
                <c:formatCode>0</c:formatCode>
                <c:ptCount val="17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</c:numCache>
            </c:numRef>
          </c:cat>
          <c:val>
            <c:numRef>
              <c:f>Febrero!$D$2:$D$18</c:f>
              <c:numCache>
                <c:formatCode>General</c:formatCode>
                <c:ptCount val="17"/>
                <c:pt idx="0">
                  <c:v>0</c:v>
                </c:pt>
                <c:pt idx="1">
                  <c:v>7</c:v>
                </c:pt>
                <c:pt idx="2">
                  <c:v>2</c:v>
                </c:pt>
                <c:pt idx="3">
                  <c:v>6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2</c:v>
                </c:pt>
                <c:pt idx="14">
                  <c:v>2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6C5-4F60-B4D4-D69EA8ADEEF6}"/>
            </c:ext>
          </c:extLst>
        </c:ser>
        <c:ser>
          <c:idx val="1"/>
          <c:order val="1"/>
          <c:tx>
            <c:strRef>
              <c:f>Febrero!$E$1</c:f>
              <c:strCache>
                <c:ptCount val="1"/>
                <c:pt idx="0">
                  <c:v>Mensajes enviados por 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Febrero!$A$2:$A$18</c:f>
              <c:numCache>
                <c:formatCode>0</c:formatCode>
                <c:ptCount val="17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</c:numCache>
            </c:numRef>
          </c:cat>
          <c:val>
            <c:numRef>
              <c:f>Febrero!$E$2:$E$18</c:f>
              <c:numCache>
                <c:formatCode>General</c:formatCode>
                <c:ptCount val="17"/>
                <c:pt idx="0">
                  <c:v>96</c:v>
                </c:pt>
                <c:pt idx="1">
                  <c:v>94</c:v>
                </c:pt>
                <c:pt idx="2">
                  <c:v>99</c:v>
                </c:pt>
                <c:pt idx="3">
                  <c:v>95</c:v>
                </c:pt>
                <c:pt idx="4">
                  <c:v>97</c:v>
                </c:pt>
                <c:pt idx="5">
                  <c:v>84</c:v>
                </c:pt>
                <c:pt idx="6">
                  <c:v>98</c:v>
                </c:pt>
                <c:pt idx="7">
                  <c:v>99</c:v>
                </c:pt>
                <c:pt idx="8">
                  <c:v>100</c:v>
                </c:pt>
                <c:pt idx="9">
                  <c:v>101</c:v>
                </c:pt>
                <c:pt idx="10">
                  <c:v>100</c:v>
                </c:pt>
                <c:pt idx="11">
                  <c:v>101</c:v>
                </c:pt>
                <c:pt idx="12">
                  <c:v>100</c:v>
                </c:pt>
                <c:pt idx="13">
                  <c:v>99</c:v>
                </c:pt>
                <c:pt idx="14">
                  <c:v>99</c:v>
                </c:pt>
                <c:pt idx="15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6C5-4F60-B4D4-D69EA8ADEEF6}"/>
            </c:ext>
          </c:extLst>
        </c:ser>
        <c:ser>
          <c:idx val="2"/>
          <c:order val="2"/>
          <c:tx>
            <c:strRef>
              <c:f> </c:f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2E9D4E1-31B3-416D-8692-9BAD3C75B177}" type="CELLRANGE">
                      <a:rPr lang="en-US"/>
                      <a:pPr>
                        <a:defRPr sz="1100"/>
                      </a:pPr>
                      <a:t>[CELLRANGE]</a:t>
                    </a:fld>
                    <a:endParaRPr lang="es-CL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A6C5-4F60-B4D4-D69EA8ADEEF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2B53264-DBA6-4E8F-8877-D52E884A468B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A6C5-4F60-B4D4-D69EA8ADEEF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9432061-4957-43FE-B70A-27061796BF13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A6C5-4F60-B4D4-D69EA8ADEEF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EF0E77A-656B-40A0-860B-351920EE7A45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A6C5-4F60-B4D4-D69EA8ADEEF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DD880F-F1D6-44BD-A638-A5174B6B9600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A6C5-4F60-B4D4-D69EA8ADEEF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F91DBA4-943D-4AB8-9642-12124712EA8B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A6C5-4F60-B4D4-D69EA8ADEEF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AF506BC-FE6C-433A-ACCC-DDF0867A2B3F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A6C5-4F60-B4D4-D69EA8ADEEF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6088D3E-570F-4841-AE2C-49DAF71F43FA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A6C5-4F60-B4D4-D69EA8ADEEF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F70F64D-42C6-4EC9-803C-C9A3845725F7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A6C5-4F60-B4D4-D69EA8ADEEF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AFEE06F-23B8-42E3-BF4F-061275955BF0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A6C5-4F60-B4D4-D69EA8ADEEF6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472253E-1409-4028-BD00-36932B96C7A4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A6C5-4F60-B4D4-D69EA8ADEEF6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7F1BF5C-0024-4E70-9A07-57ACBB0A6D48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A6C5-4F60-B4D4-D69EA8ADEEF6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A56FBCD-17BB-4A2A-AAF2-6884E9B748FC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A6C5-4F60-B4D4-D69EA8ADEEF6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791AD83-E385-453A-9586-DCB61676857E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6C5-4F60-B4D4-D69EA8ADEEF6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9F9E64FF-02C2-46BF-9118-A8320EBFB7A3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A6C5-4F60-B4D4-D69EA8ADEEF6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2FAFFBDF-C339-4D39-9055-C9C7DA99488C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A6C5-4F60-B4D4-D69EA8ADEEF6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A6C5-4F60-B4D4-D69EA8ADEEF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Febrero!$A$2:$A$18</c:f>
              <c:numCache>
                <c:formatCode>0</c:formatCode>
                <c:ptCount val="17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</c:numCache>
            </c:numRef>
          </c:cat>
          <c:val>
            <c:numRef>
              <c:f>Febrero!$F$2:$F$18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Febrero!$G$2:$G$17</c15:f>
                <c15:dlblRangeCache>
                  <c:ptCount val="16"/>
                  <c:pt idx="0">
                    <c:v>96</c:v>
                  </c:pt>
                  <c:pt idx="1">
                    <c:v>101</c:v>
                  </c:pt>
                  <c:pt idx="2">
                    <c:v>101</c:v>
                  </c:pt>
                  <c:pt idx="3">
                    <c:v>101</c:v>
                  </c:pt>
                  <c:pt idx="4">
                    <c:v>101</c:v>
                  </c:pt>
                  <c:pt idx="5">
                    <c:v>86</c:v>
                  </c:pt>
                  <c:pt idx="6">
                    <c:v>101</c:v>
                  </c:pt>
                  <c:pt idx="7">
                    <c:v>101</c:v>
                  </c:pt>
                  <c:pt idx="8">
                    <c:v>101</c:v>
                  </c:pt>
                  <c:pt idx="9">
                    <c:v>101</c:v>
                  </c:pt>
                  <c:pt idx="10">
                    <c:v>101</c:v>
                  </c:pt>
                  <c:pt idx="11">
                    <c:v>101</c:v>
                  </c:pt>
                  <c:pt idx="12">
                    <c:v>101</c:v>
                  </c:pt>
                  <c:pt idx="13">
                    <c:v>101</c:v>
                  </c:pt>
                  <c:pt idx="14">
                    <c:v>101</c:v>
                  </c:pt>
                  <c:pt idx="15">
                    <c:v>29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9-A6C5-4F60-B4D4-D69EA8ADEEF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05814783"/>
        <c:axId val="389619823"/>
      </c:barChart>
      <c:catAx>
        <c:axId val="60581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 dirty="0"/>
                  <a:t>Días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89619823"/>
        <c:crosses val="autoZero"/>
        <c:auto val="1"/>
        <c:lblAlgn val="ctr"/>
        <c:lblOffset val="100"/>
        <c:noMultiLvlLbl val="0"/>
      </c:catAx>
      <c:valAx>
        <c:axId val="38961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Mensajes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0581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2000" dirty="0"/>
              <a:t>Mensajes</a:t>
            </a:r>
            <a:r>
              <a:rPr lang="es-CL" sz="2000" baseline="0" dirty="0"/>
              <a:t> </a:t>
            </a:r>
            <a:r>
              <a:rPr lang="es-CL" sz="2000" dirty="0"/>
              <a:t>marzo</a:t>
            </a:r>
            <a:endParaRPr lang="es-CL" sz="2000" baseline="0" dirty="0"/>
          </a:p>
        </c:rich>
      </c:tx>
      <c:layout>
        <c:manualLayout>
          <c:xMode val="edge"/>
          <c:yMode val="edge"/>
          <c:x val="0.41320894670774849"/>
          <c:y val="1.19374776218257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Marzo!$D$1</c:f>
              <c:strCache>
                <c:ptCount val="1"/>
                <c:pt idx="0">
                  <c:v>Mensajes perdidos por 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2.056746683433922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031-41AA-BB05-894359C082F3}"/>
                </c:ext>
              </c:extLst>
            </c:dLbl>
            <c:dLbl>
              <c:idx val="1"/>
              <c:layout>
                <c:manualLayout>
                  <c:x val="-1.7202085763118677E-17"/>
                  <c:y val="-4.032638477898864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31-41AA-BB05-894359C082F3}"/>
                </c:ext>
              </c:extLst>
            </c:dLbl>
            <c:dLbl>
              <c:idx val="2"/>
              <c:layout>
                <c:manualLayout>
                  <c:x val="0"/>
                  <c:y val="-5.811706652068868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0-9031-41AA-BB05-894359C082F3}"/>
                </c:ext>
              </c:extLst>
            </c:dLbl>
            <c:dLbl>
              <c:idx val="3"/>
              <c:layout>
                <c:manualLayout>
                  <c:x val="2.2141451144382595E-17"/>
                  <c:y val="-6.408281774479482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31-41AA-BB05-894359C082F3}"/>
                </c:ext>
              </c:extLst>
            </c:dLbl>
            <c:dLbl>
              <c:idx val="4"/>
              <c:layout>
                <c:manualLayout>
                  <c:x val="0"/>
                  <c:y val="-6.781569255249775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31-41AA-BB05-894359C082F3}"/>
                </c:ext>
              </c:extLst>
            </c:dLbl>
            <c:dLbl>
              <c:idx val="5"/>
              <c:layout>
                <c:manualLayout>
                  <c:x val="-4.428290228876519E-17"/>
                  <c:y val="-4.827227854972424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031-41AA-BB05-894359C082F3}"/>
                </c:ext>
              </c:extLst>
            </c:dLbl>
            <c:dLbl>
              <c:idx val="6"/>
              <c:layout>
                <c:manualLayout>
                  <c:x val="-4.428290228876519E-17"/>
                  <c:y val="-6.829554495651693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031-41AA-BB05-894359C082F3}"/>
                </c:ext>
              </c:extLst>
            </c:dLbl>
            <c:dLbl>
              <c:idx val="7"/>
              <c:layout>
                <c:manualLayout>
                  <c:x val="0"/>
                  <c:y val="-5.410956354114538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031-41AA-BB05-894359C082F3}"/>
                </c:ext>
              </c:extLst>
            </c:dLbl>
            <c:dLbl>
              <c:idx val="8"/>
              <c:layout>
                <c:manualLayout>
                  <c:x val="0"/>
                  <c:y val="-3.683855402637074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9031-41AA-BB05-894359C082F3}"/>
                </c:ext>
              </c:extLst>
            </c:dLbl>
            <c:dLbl>
              <c:idx val="9"/>
              <c:layout>
                <c:manualLayout>
                  <c:x val="0"/>
                  <c:y val="-6.137514484050653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9031-41AA-BB05-894359C082F3}"/>
                </c:ext>
              </c:extLst>
            </c:dLbl>
            <c:dLbl>
              <c:idx val="10"/>
              <c:layout>
                <c:manualLayout>
                  <c:x val="-8.856580457753038E-17"/>
                  <c:y val="-3.649934801663304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9031-41AA-BB05-894359C082F3}"/>
                </c:ext>
              </c:extLst>
            </c:dLbl>
            <c:dLbl>
              <c:idx val="11"/>
              <c:layout>
                <c:manualLayout>
                  <c:x val="0"/>
                  <c:y val="-3.341110251605368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9031-41AA-BB05-894359C082F3}"/>
                </c:ext>
              </c:extLst>
            </c:dLbl>
            <c:dLbl>
              <c:idx val="12"/>
              <c:layout>
                <c:manualLayout>
                  <c:x val="-8.856580457753038E-17"/>
                  <c:y val="-3.341110251605368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9031-41AA-BB05-894359C082F3}"/>
                </c:ext>
              </c:extLst>
            </c:dLbl>
            <c:dLbl>
              <c:idx val="13"/>
              <c:layout>
                <c:manualLayout>
                  <c:x val="-8.856580457753038E-17"/>
                  <c:y val="-3.032285701547442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9031-41AA-BB05-894359C082F3}"/>
                </c:ext>
              </c:extLst>
            </c:dLbl>
            <c:dLbl>
              <c:idx val="14"/>
              <c:layout>
                <c:manualLayout>
                  <c:x val="0"/>
                  <c:y val="-3.032285701547442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9031-41AA-BB05-894359C082F3}"/>
                </c:ext>
              </c:extLst>
            </c:dLbl>
            <c:dLbl>
              <c:idx val="15"/>
              <c:layout>
                <c:manualLayout>
                  <c:x val="-8.856580457753038E-17"/>
                  <c:y val="-4.576408451837113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9031-41AA-BB05-894359C082F3}"/>
                </c:ext>
              </c:extLst>
            </c:dLbl>
            <c:dLbl>
              <c:idx val="16"/>
              <c:layout>
                <c:manualLayout>
                  <c:x val="0"/>
                  <c:y val="-3.958759351721240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9031-41AA-BB05-894359C082F3}"/>
                </c:ext>
              </c:extLst>
            </c:dLbl>
            <c:dLbl>
              <c:idx val="18"/>
              <c:layout>
                <c:manualLayout>
                  <c:x val="0"/>
                  <c:y val="-3.941799051234355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A-9031-41AA-BB05-894359C082F3}"/>
                </c:ext>
              </c:extLst>
            </c:dLbl>
            <c:dLbl>
              <c:idx val="19"/>
              <c:layout>
                <c:manualLayout>
                  <c:x val="0"/>
                  <c:y val="-8.316269616380075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9031-41AA-BB05-894359C082F3}"/>
                </c:ext>
              </c:extLst>
            </c:dLbl>
            <c:dLbl>
              <c:idx val="20"/>
              <c:layout>
                <c:manualLayout>
                  <c:x val="-1.7713160915506076E-16"/>
                  <c:y val="-7.406733285256167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C-9031-41AA-BB05-894359C082F3}"/>
                </c:ext>
              </c:extLst>
            </c:dLbl>
            <c:dLbl>
              <c:idx val="21"/>
              <c:layout>
                <c:manualLayout>
                  <c:x val="0"/>
                  <c:y val="-5.536825684421675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9031-41AA-BB05-894359C082F3}"/>
                </c:ext>
              </c:extLst>
            </c:dLbl>
            <c:dLbl>
              <c:idx val="22"/>
              <c:layout>
                <c:manualLayout>
                  <c:x val="-1.7713160915506076E-16"/>
                  <c:y val="-3.958759351721240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E-9031-41AA-BB05-894359C082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Marzo!$A$2:$A$25</c:f>
              <c:numCache>
                <c:formatCode>0</c:formatCode>
                <c:ptCount val="2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  <c:pt idx="16">
                  <c:v>24</c:v>
                </c:pt>
                <c:pt idx="17">
                  <c:v>25</c:v>
                </c:pt>
                <c:pt idx="18">
                  <c:v>26</c:v>
                </c:pt>
                <c:pt idx="19">
                  <c:v>27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31</c:v>
                </c:pt>
              </c:numCache>
            </c:numRef>
          </c:cat>
          <c:val>
            <c:numRef>
              <c:f>Marzo!$D$2:$D$25</c:f>
              <c:numCache>
                <c:formatCode>General</c:formatCode>
                <c:ptCount val="24"/>
                <c:pt idx="0">
                  <c:v>2</c:v>
                </c:pt>
                <c:pt idx="1">
                  <c:v>8</c:v>
                </c:pt>
                <c:pt idx="2">
                  <c:v>12</c:v>
                </c:pt>
                <c:pt idx="3">
                  <c:v>15</c:v>
                </c:pt>
                <c:pt idx="4">
                  <c:v>17</c:v>
                </c:pt>
                <c:pt idx="5">
                  <c:v>9</c:v>
                </c:pt>
                <c:pt idx="6">
                  <c:v>16</c:v>
                </c:pt>
                <c:pt idx="7">
                  <c:v>12</c:v>
                </c:pt>
                <c:pt idx="8">
                  <c:v>7</c:v>
                </c:pt>
                <c:pt idx="9">
                  <c:v>14</c:v>
                </c:pt>
                <c:pt idx="10">
                  <c:v>5</c:v>
                </c:pt>
                <c:pt idx="11">
                  <c:v>4</c:v>
                </c:pt>
                <c:pt idx="12">
                  <c:v>4</c:v>
                </c:pt>
                <c:pt idx="13">
                  <c:v>3</c:v>
                </c:pt>
                <c:pt idx="14">
                  <c:v>3</c:v>
                </c:pt>
                <c:pt idx="15">
                  <c:v>8</c:v>
                </c:pt>
                <c:pt idx="16">
                  <c:v>6</c:v>
                </c:pt>
                <c:pt idx="17">
                  <c:v>2</c:v>
                </c:pt>
                <c:pt idx="18">
                  <c:v>5</c:v>
                </c:pt>
                <c:pt idx="19">
                  <c:v>22</c:v>
                </c:pt>
                <c:pt idx="20">
                  <c:v>20</c:v>
                </c:pt>
                <c:pt idx="21">
                  <c:v>13</c:v>
                </c:pt>
                <c:pt idx="22">
                  <c:v>6</c:v>
                </c:pt>
                <c:pt idx="2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031-41AA-BB05-894359C082F3}"/>
            </c:ext>
          </c:extLst>
        </c:ser>
        <c:ser>
          <c:idx val="1"/>
          <c:order val="1"/>
          <c:tx>
            <c:strRef>
              <c:f>Marzo!$E$1</c:f>
              <c:strCache>
                <c:ptCount val="1"/>
                <c:pt idx="0">
                  <c:v>Mensajes enviados por 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Marzo!$A$2:$A$25</c:f>
              <c:numCache>
                <c:formatCode>0</c:formatCode>
                <c:ptCount val="2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  <c:pt idx="16">
                  <c:v>24</c:v>
                </c:pt>
                <c:pt idx="17">
                  <c:v>25</c:v>
                </c:pt>
                <c:pt idx="18">
                  <c:v>26</c:v>
                </c:pt>
                <c:pt idx="19">
                  <c:v>27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31</c:v>
                </c:pt>
              </c:numCache>
            </c:numRef>
          </c:cat>
          <c:val>
            <c:numRef>
              <c:f>Marzo!$E$2:$E$25</c:f>
              <c:numCache>
                <c:formatCode>General</c:formatCode>
                <c:ptCount val="24"/>
                <c:pt idx="0">
                  <c:v>5</c:v>
                </c:pt>
                <c:pt idx="1">
                  <c:v>93</c:v>
                </c:pt>
                <c:pt idx="2">
                  <c:v>89</c:v>
                </c:pt>
                <c:pt idx="3">
                  <c:v>86</c:v>
                </c:pt>
                <c:pt idx="4">
                  <c:v>87</c:v>
                </c:pt>
                <c:pt idx="5">
                  <c:v>91</c:v>
                </c:pt>
                <c:pt idx="6">
                  <c:v>84</c:v>
                </c:pt>
                <c:pt idx="7">
                  <c:v>91</c:v>
                </c:pt>
                <c:pt idx="8">
                  <c:v>92</c:v>
                </c:pt>
                <c:pt idx="9">
                  <c:v>87</c:v>
                </c:pt>
                <c:pt idx="10">
                  <c:v>96</c:v>
                </c:pt>
                <c:pt idx="11">
                  <c:v>97</c:v>
                </c:pt>
                <c:pt idx="12">
                  <c:v>95</c:v>
                </c:pt>
                <c:pt idx="13">
                  <c:v>97</c:v>
                </c:pt>
                <c:pt idx="14">
                  <c:v>98</c:v>
                </c:pt>
                <c:pt idx="15">
                  <c:v>93</c:v>
                </c:pt>
                <c:pt idx="16">
                  <c:v>95</c:v>
                </c:pt>
                <c:pt idx="17">
                  <c:v>98</c:v>
                </c:pt>
                <c:pt idx="18">
                  <c:v>96</c:v>
                </c:pt>
                <c:pt idx="19">
                  <c:v>79</c:v>
                </c:pt>
                <c:pt idx="20">
                  <c:v>82</c:v>
                </c:pt>
                <c:pt idx="21">
                  <c:v>87</c:v>
                </c:pt>
                <c:pt idx="22">
                  <c:v>91</c:v>
                </c:pt>
                <c:pt idx="23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31-41AA-BB05-894359C082F3}"/>
            </c:ext>
          </c:extLst>
        </c:ser>
        <c:ser>
          <c:idx val="2"/>
          <c:order val="2"/>
          <c:tx>
            <c:strRef>
              <c:f>Marzo!$G$1</c:f>
              <c:strCache>
                <c:ptCount val="1"/>
                <c:pt idx="0">
                  <c:v>Total mensajes por dia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431F1EE-8BEC-401B-BAC5-73FD4A8FCFB9}" type="CELLRANGE">
                      <a:rPr lang="en-US"/>
                      <a:pPr>
                        <a:defRPr sz="1100"/>
                      </a:pPr>
                      <a:t>[CELLRANGE]</a:t>
                    </a:fld>
                    <a:endParaRPr lang="es-CL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9031-41AA-BB05-894359C082F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3D4B9F7-1386-4774-8FEA-5EE868C1F1FC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9031-41AA-BB05-894359C082F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47A47FF-751F-4000-867E-91E0E560A8CB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9031-41AA-BB05-894359C082F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B4C6A86-73BB-43ED-93DB-D44B7FE61DFE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9031-41AA-BB05-894359C082F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6D8F5D6-8A6A-4768-9974-3F4CE7EE87F4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9031-41AA-BB05-894359C082F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3460949-AB85-43BA-999F-0ABF2912B583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9031-41AA-BB05-894359C082F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98BEC91-0107-49E7-8583-5FE2E80F5D78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9031-41AA-BB05-894359C082F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13DC735-F018-4964-A755-56A1D6BB1D0E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9031-41AA-BB05-894359C082F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EFE4C701-E523-4631-80EC-9413ACB7DA08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9031-41AA-BB05-894359C082F3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1F09B49-A675-4C28-AAB7-11EDFCD49103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9031-41AA-BB05-894359C082F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DF6B5912-FB43-4B5B-A362-B78FF0AE69E3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9031-41AA-BB05-894359C082F3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EF3C372-C372-4B3A-B4CA-6EA840C05715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9031-41AA-BB05-894359C082F3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F7C0380-D2C0-42A9-A145-25FE4810A6CE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9031-41AA-BB05-894359C082F3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D900678C-1A85-450C-9ADA-7B30D215E3E3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9031-41AA-BB05-894359C082F3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B2D65222-83E6-42B6-8A7A-9E45FF96E190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9031-41AA-BB05-894359C082F3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0DF3D26E-2B00-48B7-99ED-657329980E60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9031-41AA-BB05-894359C082F3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9F54C15E-7394-4270-AEBE-8C970D2440AD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9031-41AA-BB05-894359C082F3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D862801E-7746-4E5C-A2B9-8B51BD861ACE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9031-41AA-BB05-894359C082F3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5C8B4B4D-94AF-473A-99CA-CF3B7B0E1867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9031-41AA-BB05-894359C082F3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0711520E-395A-47AD-97AC-231ABF517D87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9031-41AA-BB05-894359C082F3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BF9C763F-A699-4F09-99E0-31A2685F311F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9031-41AA-BB05-894359C082F3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E1006F36-4A5B-4B4E-B023-E6B0C1072113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9031-41AA-BB05-894359C082F3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34CF98BC-2AA4-4A9A-AF07-994FB2ED3E12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9031-41AA-BB05-894359C082F3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D4610314-8070-4611-82ED-C8777F435C59}" type="CELLRANGE">
                      <a:rPr lang="es-CL"/>
                      <a:pPr/>
                      <a:t>[CELLRANGE]</a:t>
                    </a:fld>
                    <a:endParaRPr lang="es-CL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0-9031-41AA-BB05-894359C082F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Marzo!$A$2:$A$25</c:f>
              <c:numCache>
                <c:formatCode>0</c:formatCode>
                <c:ptCount val="2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  <c:pt idx="16">
                  <c:v>24</c:v>
                </c:pt>
                <c:pt idx="17">
                  <c:v>25</c:v>
                </c:pt>
                <c:pt idx="18">
                  <c:v>26</c:v>
                </c:pt>
                <c:pt idx="19">
                  <c:v>27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31</c:v>
                </c:pt>
              </c:numCache>
            </c:numRef>
          </c:cat>
          <c:val>
            <c:numRef>
              <c:f>Marzo!$F$2:$F$25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Marzo!$G$2:$G$25</c15:f>
                <c15:dlblRangeCache>
                  <c:ptCount val="24"/>
                  <c:pt idx="0">
                    <c:v>7</c:v>
                  </c:pt>
                  <c:pt idx="1">
                    <c:v>101</c:v>
                  </c:pt>
                  <c:pt idx="2">
                    <c:v>101</c:v>
                  </c:pt>
                  <c:pt idx="3">
                    <c:v>101</c:v>
                  </c:pt>
                  <c:pt idx="4">
                    <c:v>104</c:v>
                  </c:pt>
                  <c:pt idx="5">
                    <c:v>100</c:v>
                  </c:pt>
                  <c:pt idx="6">
                    <c:v>100</c:v>
                  </c:pt>
                  <c:pt idx="7">
                    <c:v>103</c:v>
                  </c:pt>
                  <c:pt idx="8">
                    <c:v>99</c:v>
                  </c:pt>
                  <c:pt idx="9">
                    <c:v>101</c:v>
                  </c:pt>
                  <c:pt idx="10">
                    <c:v>101</c:v>
                  </c:pt>
                  <c:pt idx="11">
                    <c:v>101</c:v>
                  </c:pt>
                  <c:pt idx="12">
                    <c:v>99</c:v>
                  </c:pt>
                  <c:pt idx="13">
                    <c:v>100</c:v>
                  </c:pt>
                  <c:pt idx="14">
                    <c:v>101</c:v>
                  </c:pt>
                  <c:pt idx="15">
                    <c:v>101</c:v>
                  </c:pt>
                  <c:pt idx="16">
                    <c:v>101</c:v>
                  </c:pt>
                  <c:pt idx="17">
                    <c:v>100</c:v>
                  </c:pt>
                  <c:pt idx="18">
                    <c:v>101</c:v>
                  </c:pt>
                  <c:pt idx="19">
                    <c:v>101</c:v>
                  </c:pt>
                  <c:pt idx="20">
                    <c:v>102</c:v>
                  </c:pt>
                  <c:pt idx="21">
                    <c:v>100</c:v>
                  </c:pt>
                  <c:pt idx="22">
                    <c:v>97</c:v>
                  </c:pt>
                  <c:pt idx="23">
                    <c:v>100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1-9031-41AA-BB05-894359C082F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05814783"/>
        <c:axId val="389619823"/>
      </c:barChart>
      <c:catAx>
        <c:axId val="60581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 dirty="0"/>
                  <a:t>Días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89619823"/>
        <c:crosses val="autoZero"/>
        <c:auto val="1"/>
        <c:lblAlgn val="ctr"/>
        <c:lblOffset val="100"/>
        <c:noMultiLvlLbl val="0"/>
      </c:catAx>
      <c:valAx>
        <c:axId val="38961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Mensajes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0581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CL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2000" noProof="0" dirty="0"/>
              <a:t>Señal febrero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CL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Febrero!$B$1</c:f>
              <c:strCache>
                <c:ptCount val="1"/>
                <c:pt idx="0">
                  <c:v>Promedio diario en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Febrero!$A$2:$A$18</c:f>
              <c:numCache>
                <c:formatCode>0</c:formatCode>
                <c:ptCount val="17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</c:numCache>
            </c:numRef>
          </c:cat>
          <c:val>
            <c:numRef>
              <c:f>Febrero!$B$2:$B$18</c:f>
              <c:numCache>
                <c:formatCode>0%</c:formatCode>
                <c:ptCount val="17"/>
                <c:pt idx="0">
                  <c:v>0.48177083333333298</c:v>
                </c:pt>
                <c:pt idx="1">
                  <c:v>0.46542553191489394</c:v>
                </c:pt>
                <c:pt idx="2">
                  <c:v>0.46717171717171702</c:v>
                </c:pt>
                <c:pt idx="3">
                  <c:v>0.48684210526315802</c:v>
                </c:pt>
                <c:pt idx="4">
                  <c:v>0.47680412371133996</c:v>
                </c:pt>
                <c:pt idx="5">
                  <c:v>0.476190476190476</c:v>
                </c:pt>
                <c:pt idx="6">
                  <c:v>0.46683673469387799</c:v>
                </c:pt>
                <c:pt idx="7">
                  <c:v>0.46969696969696995</c:v>
                </c:pt>
                <c:pt idx="8">
                  <c:v>0.45750000000000002</c:v>
                </c:pt>
                <c:pt idx="9">
                  <c:v>0.49504950495049499</c:v>
                </c:pt>
                <c:pt idx="10">
                  <c:v>0.49249999999999999</c:v>
                </c:pt>
                <c:pt idx="11">
                  <c:v>0.48267326732673299</c:v>
                </c:pt>
                <c:pt idx="12">
                  <c:v>0.47499999999999998</c:v>
                </c:pt>
                <c:pt idx="13">
                  <c:v>0.47474747474747503</c:v>
                </c:pt>
                <c:pt idx="14">
                  <c:v>0.48989898989898994</c:v>
                </c:pt>
                <c:pt idx="15">
                  <c:v>0.49137931034482796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F7-4E89-ADA8-2A7A9E4B4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6705519"/>
        <c:axId val="520872447"/>
      </c:barChart>
      <c:catAx>
        <c:axId val="5267055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Dias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20872447"/>
        <c:crosses val="autoZero"/>
        <c:auto val="1"/>
        <c:lblAlgn val="ctr"/>
        <c:lblOffset val="100"/>
        <c:noMultiLvlLbl val="0"/>
      </c:catAx>
      <c:valAx>
        <c:axId val="52087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Calidad de señal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26705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CL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2000" noProof="0" dirty="0"/>
              <a:t>Señal marzo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CL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Marzo!$B$1</c:f>
              <c:strCache>
                <c:ptCount val="1"/>
                <c:pt idx="0">
                  <c:v>Promedio diario en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Marzo!$A$2:$A$25</c:f>
              <c:numCache>
                <c:formatCode>0</c:formatCode>
                <c:ptCount val="24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  <c:pt idx="16">
                  <c:v>24</c:v>
                </c:pt>
                <c:pt idx="17">
                  <c:v>25</c:v>
                </c:pt>
                <c:pt idx="18">
                  <c:v>26</c:v>
                </c:pt>
                <c:pt idx="19">
                  <c:v>27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31</c:v>
                </c:pt>
              </c:numCache>
            </c:numRef>
          </c:cat>
          <c:val>
            <c:numRef>
              <c:f>Marzo!$B$2:$B$25</c:f>
              <c:numCache>
                <c:formatCode>0.0</c:formatCode>
                <c:ptCount val="24"/>
                <c:pt idx="0">
                  <c:v>35</c:v>
                </c:pt>
                <c:pt idx="1">
                  <c:v>44.354838709677416</c:v>
                </c:pt>
                <c:pt idx="2">
                  <c:v>45.224719101123597</c:v>
                </c:pt>
                <c:pt idx="3">
                  <c:v>44.186046511627907</c:v>
                </c:pt>
                <c:pt idx="4">
                  <c:v>46.264367816091955</c:v>
                </c:pt>
                <c:pt idx="5">
                  <c:v>42.582417582417584</c:v>
                </c:pt>
                <c:pt idx="6">
                  <c:v>42.857142857142854</c:v>
                </c:pt>
                <c:pt idx="7">
                  <c:v>42.582417582417584</c:v>
                </c:pt>
                <c:pt idx="8">
                  <c:v>41.304347826086953</c:v>
                </c:pt>
                <c:pt idx="9">
                  <c:v>43.96551724137931</c:v>
                </c:pt>
                <c:pt idx="10">
                  <c:v>45.572916666666664</c:v>
                </c:pt>
                <c:pt idx="11">
                  <c:v>49.484536082474229</c:v>
                </c:pt>
                <c:pt idx="12">
                  <c:v>47.89473684210526</c:v>
                </c:pt>
                <c:pt idx="13">
                  <c:v>49.226804123711339</c:v>
                </c:pt>
                <c:pt idx="14">
                  <c:v>48.469387755102041</c:v>
                </c:pt>
                <c:pt idx="15">
                  <c:v>45.698924731182792</c:v>
                </c:pt>
                <c:pt idx="16">
                  <c:v>48.157894736842103</c:v>
                </c:pt>
                <c:pt idx="17">
                  <c:v>48.469387755102041</c:v>
                </c:pt>
                <c:pt idx="18">
                  <c:v>47.916666666666664</c:v>
                </c:pt>
                <c:pt idx="19">
                  <c:v>44.303797468354432</c:v>
                </c:pt>
                <c:pt idx="20">
                  <c:v>43.597560975609753</c:v>
                </c:pt>
                <c:pt idx="21">
                  <c:v>45.402298850574709</c:v>
                </c:pt>
                <c:pt idx="22">
                  <c:v>48.626373626373628</c:v>
                </c:pt>
                <c:pt idx="23">
                  <c:v>47.282608695652172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9-443B-AD1D-ED9B5AB9F3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26705519"/>
        <c:axId val="520872447"/>
      </c:barChart>
      <c:catAx>
        <c:axId val="5267055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 dirty="0"/>
                  <a:t>Días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20872447"/>
        <c:crosses val="autoZero"/>
        <c:auto val="1"/>
        <c:lblAlgn val="ctr"/>
        <c:lblOffset val="100"/>
        <c:noMultiLvlLbl val="0"/>
      </c:catAx>
      <c:valAx>
        <c:axId val="52087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sz="1400"/>
                  <a:t>Calidad de señal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26705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B2334-38F4-57B7-7D35-A71A4647D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5406D3-D3BC-97E8-7EA5-2A14E3326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E17D66-81B0-F3F3-845D-316EEB82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9EC333-1987-293F-7EC4-62208C34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0BB9B-DB80-A6D7-6337-23AB0993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1089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1177F-3EA6-D167-F464-726E7D1E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F0FD57-1C6F-2940-8B98-ADD71EDE7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6CD4F2-BB06-424B-C648-790C9A10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FF087C-A8E4-C9B4-72F1-44005A85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161E80-BC42-71C7-8A7E-223682BA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92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A8672E-AFE1-8BB0-F928-F452B0975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5478AA-4FEC-3100-ED96-EB45B304C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F1E501-76F3-4EE4-6E7B-CF4F76C8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DAE4AB-80D9-272C-2C33-26E890ED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C574B3-FBD5-79F2-1B79-9EF90865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164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129A7-E77E-A86E-63BA-3B857C16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19AFBA-84BD-675D-9021-908718F7B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24F77-AA20-581F-2517-473D3A85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C212DB-119A-3EC8-E251-65681FD9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D4A9F9-569B-9C0D-D7E3-1EFEC760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398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387CB-48DD-4F82-6220-040EA5F6A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D8ED0F-CAD9-1A55-A05D-B2ADCDEEA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FC4F8A-4B73-3FDA-66E3-539F7CA2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558BE1-A5D5-93B5-3E38-58E3A2D5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3DF42D-A930-2DDC-74D6-7B3A466E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837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2F346-FE1F-351E-9ED3-70A654B5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9A07A7-CCE6-30D8-3B0F-DAA464587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8D602-8BA5-5F5C-BD19-E76C372DF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21D3A0-3040-6276-2920-A9C52E013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474612-DC39-DD65-15DF-203DE42A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0BE15A-697C-CFA5-66A6-3B8EC546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748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11DE2-8855-7AB5-CECF-64AA4E4F4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AB30BC-A2AC-009F-F1D7-8710D8A31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4A06C8-D522-6756-1C57-E45F30E60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E315C6-59B6-7C7F-D902-9F570EF6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9E338D8-4FF7-10C9-0251-5B8E59CA1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A2B742-480C-EAF6-F96F-69D1F408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424DD59-EC7A-EB78-51ED-47B2B5FB8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6C5441D-A053-C8FB-FA27-5817EBB5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954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A2AF7-BB7F-2AD8-45DD-1A68CE3D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14F39A-C4D4-6BBD-1ABF-0FF435CD2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464F55-93C0-2682-E45E-AC589C8C5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0866928-3E9E-8968-9E12-FE05AAE2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618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3F28776-1A7F-B456-4EBA-CDB318C2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A16A1E-363A-0461-8949-FB41A62D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205276-15AA-8510-B7CB-899716CF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606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3C222-F285-7831-44EF-9E7C1038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3CAF07-9932-14AA-6BCD-71F1B56F1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4E11BF-E75C-1A66-CCCE-4C6A1DDC4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AB7169-4F4E-7625-2FE6-03F84C45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195D43-8969-E4E4-EF58-3E3453C7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CCAA04-1333-A736-307E-8DF1D510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846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BC1E4-CA61-1561-2AE2-CEDAB081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CE96BB6-3F90-AAE9-9633-DE1F3CA55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6DC14B-E249-4E90-8874-F443A3D9A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A70DCF-A17B-4AAE-7052-07FF64E4F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61014E-B731-5233-2C47-698B7D9FC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2FAF5A-F678-582B-1FC5-DB72062F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331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089DCCD-373B-BA05-1460-ADA42A03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991FE0-86B6-8D5D-EB8A-9A8CC0838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527F61-0C82-3FBB-75C1-CDABE9C39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E852E-DA42-4B17-9A85-DCD8B89E4047}" type="datetimeFigureOut">
              <a:rPr lang="es-CL" smtClean="0"/>
              <a:t>12-12-2022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96ACE4-334D-6058-28AA-C587D7573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AE9D48-382C-B9D4-40EA-1EA89E3DA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29460-908A-4CB1-A8EC-A316BD69832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863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9.jpeg"/><Relationship Id="rId7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2.sv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Relationship Id="rId9" Type="http://schemas.openxmlformats.org/officeDocument/2006/relationships/slide" Target="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áfico 22">
            <a:extLst>
              <a:ext uri="{FF2B5EF4-FFF2-40B4-BE49-F238E27FC236}">
                <a16:creationId xmlns:a16="http://schemas.microsoft.com/office/drawing/2014/main" id="{E2368E30-304D-4A45-DD9A-FCE698FA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5071" y="629044"/>
            <a:ext cx="1401857" cy="1869140"/>
          </a:xfrm>
          <a:prstGeom prst="rect">
            <a:avLst/>
          </a:prstGeom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DCAEB041-5D18-A06C-556D-EF764EE2CBAC}"/>
              </a:ext>
            </a:extLst>
          </p:cNvPr>
          <p:cNvSpPr txBox="1"/>
          <p:nvPr/>
        </p:nvSpPr>
        <p:spPr>
          <a:xfrm>
            <a:off x="1508760" y="3601314"/>
            <a:ext cx="917448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E IMPLEMENTACIÓN DE UNA SOLUCIÓN IOT (INTERNET DE LAS COSAS) PARA MONITOREO Y ALARMA REMOTA DE FALLAS ELÉCTRICAS CON TECNOLOGÍA SIGFOX Y PLATAFORMA UBIDOTS</a:t>
            </a:r>
            <a:endParaRPr lang="es-C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9C0C938-9131-9EAE-31D8-5646C5C2AD1B}"/>
              </a:ext>
            </a:extLst>
          </p:cNvPr>
          <p:cNvSpPr txBox="1"/>
          <p:nvPr/>
        </p:nvSpPr>
        <p:spPr>
          <a:xfrm>
            <a:off x="1508760" y="5813571"/>
            <a:ext cx="917448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E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VICTOR ARRIAGADA MARTINEZ</a:t>
            </a:r>
            <a:endParaRPr lang="es-CL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44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5664A62-621C-DD1F-2A5A-8DB1425D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00" y="1455777"/>
            <a:ext cx="8460000" cy="36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AE38764-C2EC-9708-1036-AD25E3B5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85" y="1066638"/>
            <a:ext cx="9102775" cy="512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9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C1381E-F867-1223-FE46-6F1FE728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" y="1352788"/>
            <a:ext cx="8920480" cy="450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10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Hardware</a:t>
            </a:r>
            <a:br>
              <a:rPr lang="es-CL" dirty="0"/>
            </a:br>
            <a:r>
              <a:rPr lang="es-CL" sz="3600" dirty="0"/>
              <a:t>Programación del microcontrolador</a:t>
            </a:r>
            <a:endParaRPr lang="es-CL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764550B7-B0BB-EA58-839B-624B5E4C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Lenguaje de programación</a:t>
            </a:r>
          </a:p>
          <a:p>
            <a:pPr lvl="1"/>
            <a:r>
              <a:rPr lang="es-MX" dirty="0"/>
              <a:t>MicroPyton</a:t>
            </a:r>
          </a:p>
          <a:p>
            <a:r>
              <a:rPr lang="es-MX" dirty="0"/>
              <a:t>Entorno de desarrollo</a:t>
            </a:r>
          </a:p>
          <a:p>
            <a:pPr lvl="1"/>
            <a:r>
              <a:rPr lang="es-MX" dirty="0"/>
              <a:t>ATOM</a:t>
            </a:r>
          </a:p>
          <a:p>
            <a:pPr lvl="1"/>
            <a:r>
              <a:rPr lang="es-MX" dirty="0"/>
              <a:t>Visual Studio Code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8D4132-4942-FCB6-E7D1-02B505F9ED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20743BC3-02D7-FF36-3C2D-122B9570F256}"/>
              </a:ext>
            </a:extLst>
          </p:cNvPr>
          <p:cNvGrpSpPr/>
          <p:nvPr/>
        </p:nvGrpSpPr>
        <p:grpSpPr>
          <a:xfrm>
            <a:off x="8578835" y="3281851"/>
            <a:ext cx="1942290" cy="1438886"/>
            <a:chOff x="1789889" y="5358586"/>
            <a:chExt cx="1942290" cy="1438886"/>
          </a:xfrm>
        </p:grpSpPr>
        <p:pic>
          <p:nvPicPr>
            <p:cNvPr id="1028" name="Picture 4" descr="Logo Atom Software - Vector PNG">
              <a:extLst>
                <a:ext uri="{FF2B5EF4-FFF2-40B4-BE49-F238E27FC236}">
                  <a16:creationId xmlns:a16="http://schemas.microsoft.com/office/drawing/2014/main" id="{0F1FF880-D567-4ED0-AD9E-1BDF4FD38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889" y="5826327"/>
              <a:ext cx="1942290" cy="971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C621B43-46F4-4142-4D81-D296DA4A1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823" y="5358586"/>
              <a:ext cx="752421" cy="75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Part 1: Your First Website | HTML &amp; CSS Tutorial | code.makery.ch">
            <a:extLst>
              <a:ext uri="{FF2B5EF4-FFF2-40B4-BE49-F238E27FC236}">
                <a16:creationId xmlns:a16="http://schemas.microsoft.com/office/drawing/2014/main" id="{07DE7E80-7BF4-5D80-8185-4318B21C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82" y="4414622"/>
            <a:ext cx="2707532" cy="135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EDB28A5-005C-C282-2E92-408C5AA51401}"/>
              </a:ext>
            </a:extLst>
          </p:cNvPr>
          <p:cNvGrpSpPr/>
          <p:nvPr/>
        </p:nvGrpSpPr>
        <p:grpSpPr>
          <a:xfrm>
            <a:off x="5716024" y="2165214"/>
            <a:ext cx="2315186" cy="1263786"/>
            <a:chOff x="5696568" y="1742941"/>
            <a:chExt cx="2315186" cy="1263786"/>
          </a:xfrm>
        </p:grpSpPr>
        <p:pic>
          <p:nvPicPr>
            <p:cNvPr id="1026" name="Picture 2" descr="MicroPythonforESP-MicroPythonLogo">
              <a:extLst>
                <a:ext uri="{FF2B5EF4-FFF2-40B4-BE49-F238E27FC236}">
                  <a16:creationId xmlns:a16="http://schemas.microsoft.com/office/drawing/2014/main" id="{53F0183B-60D0-40CA-FEF9-BEBDF35CD5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7" t="22607" r="8292" b="20565"/>
            <a:stretch/>
          </p:blipFill>
          <p:spPr bwMode="auto">
            <a:xfrm>
              <a:off x="5696568" y="1742941"/>
              <a:ext cx="1157593" cy="1250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MicroPythonforESP-MicroPythonLogo">
              <a:extLst>
                <a:ext uri="{FF2B5EF4-FFF2-40B4-BE49-F238E27FC236}">
                  <a16:creationId xmlns:a16="http://schemas.microsoft.com/office/drawing/2014/main" id="{1B538042-D70E-5139-2F41-9051591209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0667" b="73167" l="11125" r="44000">
                          <a14:foregroundMark x1="11125" y1="67167" x2="11125" y2="67167"/>
                          <a14:foregroundMark x1="16125" y1="68500" x2="16125" y2="68500"/>
                          <a14:foregroundMark x1="16000" y1="66333" x2="16000" y2="66333"/>
                          <a14:foregroundMark x1="17625" y1="68500" x2="17625" y2="68500"/>
                          <a14:foregroundMark x1="20750" y1="68667" x2="20750" y2="68667"/>
                          <a14:foregroundMark x1="22875" y1="68500" x2="22875" y2="68500"/>
                          <a14:foregroundMark x1="26125" y1="68333" x2="26125" y2="68333"/>
                          <a14:foregroundMark x1="35750" y1="47833" x2="35750" y2="47833"/>
                          <a14:foregroundMark x1="30750" y1="70833" x2="30750" y2="70833"/>
                          <a14:foregroundMark x1="33250" y1="68167" x2="33250" y2="68167"/>
                          <a14:foregroundMark x1="36875" y1="68167" x2="36875" y2="68167"/>
                          <a14:foregroundMark x1="41125" y1="69333" x2="41125" y2="69333"/>
                          <a14:foregroundMark x1="44000" y1="68500" x2="44000" y2="68500"/>
                          <a14:foregroundMark x1="36125" y1="49167" x2="35625" y2="37333"/>
                          <a14:foregroundMark x1="30375" y1="35167" x2="30375" y2="46333"/>
                          <a14:foregroundMark x1="25125" y1="37000" x2="25250" y2="47167"/>
                          <a14:foregroundMark x1="19250" y1="36833" x2="20000" y2="5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3" t="25407" r="52296" b="21523"/>
            <a:stretch/>
          </p:blipFill>
          <p:spPr bwMode="auto">
            <a:xfrm>
              <a:off x="6854161" y="1839407"/>
              <a:ext cx="1157593" cy="116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8887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884197A-5FA0-CA97-E52B-4455A127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 dirty="0"/>
              <a:t>Hardware</a:t>
            </a:r>
            <a:br>
              <a:rPr lang="es-CL" dirty="0"/>
            </a:br>
            <a:r>
              <a:rPr lang="es-CL" sz="3600" dirty="0"/>
              <a:t>Metodología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42A2BAD-5121-0483-1BB1-5436718D24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06660BBB-5949-2315-48AC-8FF25E102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8" y="1794926"/>
            <a:ext cx="7682344" cy="466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3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3A76317F-8A78-ADE9-3BA2-7E73846746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095F0C8-102C-E2E9-E0CD-0C2EBDEDC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14" y="2071350"/>
            <a:ext cx="5333571" cy="418901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6D82484-BC5B-3131-4803-2AB67742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 dirty="0"/>
              <a:t>Hardware</a:t>
            </a:r>
            <a:br>
              <a:rPr lang="es-CL" dirty="0"/>
            </a:br>
            <a:r>
              <a:rPr lang="es-CL" sz="3600" dirty="0"/>
              <a:t>Estructura del Firmware</a:t>
            </a:r>
          </a:p>
        </p:txBody>
      </p:sp>
    </p:spTree>
    <p:extLst>
      <p:ext uri="{BB962C8B-B14F-4D97-AF65-F5344CB8AC3E}">
        <p14:creationId xmlns:p14="http://schemas.microsoft.com/office/powerpoint/2010/main" val="163559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0D11BD37-D080-6952-0C99-680E1B670A11}"/>
              </a:ext>
            </a:extLst>
          </p:cNvPr>
          <p:cNvGrpSpPr/>
          <p:nvPr/>
        </p:nvGrpSpPr>
        <p:grpSpPr>
          <a:xfrm>
            <a:off x="3422199" y="2278676"/>
            <a:ext cx="5347603" cy="4121268"/>
            <a:chOff x="2820014" y="2278676"/>
            <a:chExt cx="5347603" cy="4121268"/>
          </a:xfrm>
        </p:grpSpPr>
        <p:pic>
          <p:nvPicPr>
            <p:cNvPr id="3" name="Imagen 2" descr="Tabla&#10;&#10;Descripción generada automáticamente">
              <a:extLst>
                <a:ext uri="{FF2B5EF4-FFF2-40B4-BE49-F238E27FC236}">
                  <a16:creationId xmlns:a16="http://schemas.microsoft.com/office/drawing/2014/main" id="{6E81B123-723D-0674-9B71-DC2E28C7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892" y="2278676"/>
              <a:ext cx="5327725" cy="2300648"/>
            </a:xfrm>
            <a:prstGeom prst="rect">
              <a:avLst/>
            </a:prstGeom>
          </p:spPr>
        </p:pic>
        <p:pic>
          <p:nvPicPr>
            <p:cNvPr id="6" name="Imagen 5" descr="Tabla&#10;&#10;Descripción generada automáticamente">
              <a:extLst>
                <a:ext uri="{FF2B5EF4-FFF2-40B4-BE49-F238E27FC236}">
                  <a16:creationId xmlns:a16="http://schemas.microsoft.com/office/drawing/2014/main" id="{2F688CD6-7D92-6BB5-B56D-D7EA8696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014" y="4452809"/>
              <a:ext cx="5327725" cy="1947135"/>
            </a:xfrm>
            <a:prstGeom prst="rect">
              <a:avLst/>
            </a:prstGeom>
          </p:spPr>
        </p:pic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CB118E28-9C49-282E-F94C-8DA918C0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 dirty="0"/>
              <a:t>Hardware</a:t>
            </a:r>
            <a:br>
              <a:rPr lang="es-CL" dirty="0"/>
            </a:br>
            <a:r>
              <a:rPr lang="es-CL" sz="3600" dirty="0"/>
              <a:t>Variables Importantes</a:t>
            </a:r>
          </a:p>
        </p:txBody>
      </p:sp>
    </p:spTree>
    <p:extLst>
      <p:ext uri="{BB962C8B-B14F-4D97-AF65-F5344CB8AC3E}">
        <p14:creationId xmlns:p14="http://schemas.microsoft.com/office/powerpoint/2010/main" val="3885977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Telecomunicaciones - </a:t>
            </a:r>
            <a:r>
              <a:rPr lang="es-CL" sz="3600" dirty="0"/>
              <a:t>Red SigFox</a:t>
            </a:r>
            <a:endParaRPr lang="es-CL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73F6EC5-30AE-A851-DB7B-9AF0CF816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3275" y="2229644"/>
            <a:ext cx="5505450" cy="35433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6D2690C6-FEB2-72D3-1E86-8872CEB70E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9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600" dirty="0"/>
              <a:t>SigFox - </a:t>
            </a:r>
            <a:r>
              <a:rPr lang="es-CL" sz="3200" dirty="0"/>
              <a:t>Restricciones</a:t>
            </a:r>
            <a:endParaRPr lang="es-CL" dirty="0"/>
          </a:p>
        </p:txBody>
      </p:sp>
      <p:pic>
        <p:nvPicPr>
          <p:cNvPr id="4" name="Marcador de contenido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463EE10-13C7-6760-51D7-7B4DA8CD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75" y="1825625"/>
            <a:ext cx="9820450" cy="4351338"/>
          </a:xfr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5455CB84-BF48-7378-3197-5554060123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1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600" dirty="0"/>
              <a:t>SigFox - Backend</a:t>
            </a:r>
            <a:endParaRPr lang="es-CL" dirty="0"/>
          </a:p>
        </p:txBody>
      </p:sp>
      <p:pic>
        <p:nvPicPr>
          <p:cNvPr id="7" name="Marcador de contenido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F81A29A-FEE3-A001-EEBB-B6DC42518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35" y="1825625"/>
            <a:ext cx="6539730" cy="4351338"/>
          </a:xfr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C63CFBA3-1FDF-55EC-F648-031650DB2A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4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B2E47-4926-B93F-C1B4-21AE6B0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Contenidos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CC8C59-2E3E-BD3C-5099-107D81A50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CL" dirty="0"/>
              <a:t>IoT – Principios y fundamentos, Alcances, Limitaciones y partes fundamentales</a:t>
            </a:r>
          </a:p>
          <a:p>
            <a:r>
              <a:rPr lang="es-CL" dirty="0"/>
              <a:t>Diseño e implementación de un prototipo IoT</a:t>
            </a:r>
          </a:p>
          <a:p>
            <a:pPr lvl="1"/>
            <a:r>
              <a:rPr lang="es-CL" dirty="0"/>
              <a:t>Hardware </a:t>
            </a:r>
          </a:p>
          <a:p>
            <a:pPr lvl="2"/>
            <a:r>
              <a:rPr lang="es-CL" dirty="0"/>
              <a:t>Estructura (Diagrama)</a:t>
            </a:r>
          </a:p>
          <a:p>
            <a:pPr lvl="2"/>
            <a:r>
              <a:rPr lang="es-CL" dirty="0"/>
              <a:t>Disposición de componentes de módulos y componentes</a:t>
            </a:r>
          </a:p>
          <a:p>
            <a:pPr lvl="2"/>
            <a:r>
              <a:rPr lang="es-CL" dirty="0"/>
              <a:t>Programación y Firmware del microcontrolador</a:t>
            </a:r>
          </a:p>
          <a:p>
            <a:pPr lvl="1"/>
            <a:r>
              <a:rPr lang="es-CL" dirty="0"/>
              <a:t>Telecomunicaciones </a:t>
            </a:r>
          </a:p>
          <a:p>
            <a:pPr lvl="2"/>
            <a:r>
              <a:rPr lang="es-CL" dirty="0"/>
              <a:t>Red SigFox</a:t>
            </a:r>
          </a:p>
          <a:p>
            <a:pPr lvl="1"/>
            <a:r>
              <a:rPr lang="es-CL" dirty="0"/>
              <a:t>Plataforma IoT</a:t>
            </a:r>
          </a:p>
          <a:p>
            <a:pPr lvl="2"/>
            <a:r>
              <a:rPr lang="es-CL" dirty="0"/>
              <a:t>Ubidots</a:t>
            </a:r>
          </a:p>
          <a:p>
            <a:r>
              <a:rPr lang="es-CL" dirty="0"/>
              <a:t>Resultados</a:t>
            </a:r>
          </a:p>
          <a:p>
            <a:pPr lvl="1"/>
            <a:r>
              <a:rPr lang="es-CL" dirty="0"/>
              <a:t>Fallas programadas</a:t>
            </a:r>
          </a:p>
          <a:p>
            <a:pPr lvl="1"/>
            <a:r>
              <a:rPr lang="es-CL" dirty="0"/>
              <a:t>Gráficos de mensajes</a:t>
            </a:r>
          </a:p>
          <a:p>
            <a:pPr lvl="1"/>
            <a:r>
              <a:rPr lang="es-CL" dirty="0"/>
              <a:t>Tabla de errores en lecturas de voltaje</a:t>
            </a:r>
          </a:p>
          <a:p>
            <a:r>
              <a:rPr lang="es-CL" dirty="0"/>
              <a:t>Conclusión y recomendaciones</a:t>
            </a:r>
          </a:p>
          <a:p>
            <a:r>
              <a:rPr lang="es-CL" dirty="0"/>
              <a:t>Demostración</a:t>
            </a:r>
          </a:p>
          <a:p>
            <a:endParaRPr lang="es-CL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2D9721C-05CF-A1CC-A19E-67124EA655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0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Plataforma IoT - </a:t>
            </a:r>
            <a:r>
              <a:rPr lang="es-CL" sz="3600" dirty="0"/>
              <a:t>Ubidots</a:t>
            </a:r>
            <a:endParaRPr lang="es-C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3BE09B7-277B-008B-827B-D1D16FD1F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750" y="1825625"/>
            <a:ext cx="9166499" cy="4351338"/>
          </a:xfr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20FEC9ED-8A19-5439-5B20-F32E43AA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44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Plataforma IoT - </a:t>
            </a:r>
            <a:r>
              <a:rPr lang="es-CL" sz="3600" dirty="0"/>
              <a:t>Ubidots</a:t>
            </a:r>
            <a:endParaRPr lang="es-C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FDC73D1-1947-38D0-753C-592C8FBE3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661" y="1825625"/>
            <a:ext cx="9150677" cy="4351338"/>
          </a:xfr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100E42B1-A77A-9A41-C0FD-FAB67D1D48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02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33098-3F2C-629C-2D6E-AD25484C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Plataforma IoT - </a:t>
            </a:r>
            <a:r>
              <a:rPr lang="es-CL" sz="3600" dirty="0"/>
              <a:t>Ubidots</a:t>
            </a:r>
            <a:endParaRPr lang="es-C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832E9F0-81EF-24C4-E17C-335F752C1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17" y="1825625"/>
            <a:ext cx="9170766" cy="4351338"/>
          </a:xfr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E50A2A5-092D-0507-23F2-7CB6F38B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54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64C2-4D40-E65F-032F-7D46C43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</a:t>
            </a:r>
            <a:br>
              <a:rPr lang="es-CL" dirty="0"/>
            </a:br>
            <a:r>
              <a:rPr lang="es-CL" sz="3200" dirty="0"/>
              <a:t>Fallas programadas en febrero</a:t>
            </a:r>
            <a:endParaRPr lang="es-CL" dirty="0"/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9EA7B094-F302-240C-36E0-CC237B06D1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12360" y="1825624"/>
          <a:ext cx="5967280" cy="4351341"/>
        </p:xfrm>
        <a:graphic>
          <a:graphicData uri="http://schemas.openxmlformats.org/drawingml/2006/table">
            <a:tbl>
              <a:tblPr/>
              <a:tblGrid>
                <a:gridCol w="652672">
                  <a:extLst>
                    <a:ext uri="{9D8B030D-6E8A-4147-A177-3AD203B41FA5}">
                      <a16:colId xmlns:a16="http://schemas.microsoft.com/office/drawing/2014/main" val="994790577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1188391647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11910622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4101802344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393216902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23966795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1748883003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3904349160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172333739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77180179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773577447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2181240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1755802507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84581377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75022463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1279378874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365188146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3736220270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3153150212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419989482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694381546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75066487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2789550249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534437081"/>
                    </a:ext>
                  </a:extLst>
                </a:gridCol>
                <a:gridCol w="221442">
                  <a:extLst>
                    <a:ext uri="{9D8B030D-6E8A-4147-A177-3AD203B41FA5}">
                      <a16:colId xmlns:a16="http://schemas.microsoft.com/office/drawing/2014/main" val="897493304"/>
                    </a:ext>
                  </a:extLst>
                </a:gridCol>
              </a:tblGrid>
              <a:tr h="349645"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3" marR="6993" marT="69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00:00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01:00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02:00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03:00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04:00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05:00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06:00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07:00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08:00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09:00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23:00</a:t>
                      </a:r>
                    </a:p>
                  </a:txBody>
                  <a:tcPr marL="6993" marR="6993" marT="699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654549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786822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836690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973047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398909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142901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233784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699369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363836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44903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6818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172086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921640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886770"/>
                  </a:ext>
                </a:extLst>
              </a:tr>
              <a:tr h="167830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215929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24-02-2020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rowSpan="6" gridSpan="24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FALLÓ EL CARGADOR DE 5V (QUEMADO), LO QUE PROVOCÓ QUE EL SISTEMA DESCARGARA LA BATERIA Y SE APAGARA....</a:t>
                      </a:r>
                    </a:p>
                  </a:txBody>
                  <a:tcPr marL="6993" marR="6993" marT="69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995089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25-02-2020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4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168950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26-02-2020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4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676698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4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539491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4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245862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r" fontAlgn="b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29-02-2020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4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28564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93" marR="6993" marT="699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55200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3" marR="6993" marT="69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provocada y registrada exitosamente en plataforma IoT.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622560"/>
                  </a:ext>
                </a:extLst>
              </a:tr>
              <a:tr h="183564"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3" marR="6993" marT="69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del prototipo no especificado, no registrado en plataforma IoT.</a:t>
                      </a:r>
                    </a:p>
                  </a:txBody>
                  <a:tcPr marL="6993" marR="6993" marT="6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45071"/>
                  </a:ext>
                </a:extLst>
              </a:tr>
            </a:tbl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39C50D8A-B813-6186-0B8F-1839394BAC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61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B80BEE1B-805E-B1C5-C204-A93A14875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1930057"/>
              </p:ext>
            </p:extLst>
          </p:nvPr>
        </p:nvGraphicFramePr>
        <p:xfrm>
          <a:off x="3538735" y="1825625"/>
          <a:ext cx="5114529" cy="4351339"/>
        </p:xfrm>
        <a:graphic>
          <a:graphicData uri="http://schemas.openxmlformats.org/drawingml/2006/table">
            <a:tbl>
              <a:tblPr/>
              <a:tblGrid>
                <a:gridCol w="559401">
                  <a:extLst>
                    <a:ext uri="{9D8B030D-6E8A-4147-A177-3AD203B41FA5}">
                      <a16:colId xmlns:a16="http://schemas.microsoft.com/office/drawing/2014/main" val="488298146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1038926804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1459586197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502527855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1811460989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4203780985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189207372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1516844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1856016400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158354937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371744219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124832885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175459225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017965324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957991976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837385766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4158256219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888063904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086558079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628801570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174866767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024401388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399080862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3509510503"/>
                    </a:ext>
                  </a:extLst>
                </a:gridCol>
                <a:gridCol w="189797">
                  <a:extLst>
                    <a:ext uri="{9D8B030D-6E8A-4147-A177-3AD203B41FA5}">
                      <a16:colId xmlns:a16="http://schemas.microsoft.com/office/drawing/2014/main" val="2073815163"/>
                    </a:ext>
                  </a:extLst>
                </a:gridCol>
              </a:tblGrid>
              <a:tr h="299679"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00:00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01:00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02:00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03:00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04:00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05:00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06:00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07:00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08:00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09:00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23:00</a:t>
                      </a:r>
                    </a:p>
                  </a:txBody>
                  <a:tcPr marL="5994" marR="5994" marT="5994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581484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09-03-2020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383781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921825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00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377526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292848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043658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821881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37768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068819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399323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100430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910410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973444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903337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30720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24-03-2020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084136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25-03-2020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746010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26-03-2020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666214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27-03-2020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4881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466171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04352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97047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31-03-2020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28012"/>
                  </a:ext>
                </a:extLst>
              </a:tr>
              <a:tr h="143846">
                <a:tc>
                  <a:txBody>
                    <a:bodyPr/>
                    <a:lstStyle/>
                    <a:p>
                      <a:pPr algn="l" fontAlgn="b"/>
                      <a:endParaRPr lang="es-C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73803"/>
                  </a:ext>
                </a:extLst>
              </a:tr>
              <a:tr h="149839"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provocada y registrada exitosamente en plataforma IoT.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908221"/>
                  </a:ext>
                </a:extLst>
              </a:tr>
              <a:tr h="149839"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provocada exitosamente pero no registrado en plataforma IoT.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10998"/>
                  </a:ext>
                </a:extLst>
              </a:tr>
              <a:tr h="149839"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humana al no programar el dispositivo SONOFF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418518"/>
                  </a:ext>
                </a:extLst>
              </a:tr>
              <a:tr h="149839">
                <a:tc>
                  <a:txBody>
                    <a:bodyPr/>
                    <a:lstStyle/>
                    <a:p>
                      <a:pPr algn="l" fontAlgn="b"/>
                      <a:endParaRPr lang="es-C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94" marR="5994" marT="599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l" fontAlgn="b"/>
                      <a:r>
                        <a:rPr lang="es-CL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Falla del prototipo no especificado, no registrado en plataforma IoT.</a:t>
                      </a:r>
                    </a:p>
                  </a:txBody>
                  <a:tcPr marL="5994" marR="5994" marT="59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03198"/>
                  </a:ext>
                </a:extLst>
              </a:tr>
            </a:tbl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48A8D21B-379B-61EF-F1E1-30EE9FE987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F2EA899-B6C3-6D4E-72F3-94046FFD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L" dirty="0"/>
              <a:t>Resultados</a:t>
            </a:r>
            <a:br>
              <a:rPr lang="es-CL" dirty="0"/>
            </a:br>
            <a:r>
              <a:rPr lang="es-CL" sz="3200" dirty="0"/>
              <a:t>Fallas programadas en marzo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63169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8AE3AE12-7201-4D38-9676-0F7065091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6496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79D85A8C-FAFC-2885-A9AA-D5F33E7E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A6B7B86-C6A0-CD99-D57A-3463AE5E08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Resultados</a:t>
            </a:r>
          </a:p>
          <a:p>
            <a:r>
              <a:rPr lang="es-CL" sz="3200" dirty="0"/>
              <a:t>Mensajes enviados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3054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3B8FD575-6F70-4F54-B552-99F025B9A4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9211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14C94A62-6BBC-B86D-95E7-EF24291C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A98D2C2E-C8C0-9C39-0483-6DB5E1A2E2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Resultados</a:t>
            </a:r>
          </a:p>
          <a:p>
            <a:r>
              <a:rPr lang="es-CL" sz="3200" dirty="0"/>
              <a:t>Mensajes enviados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897829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8D55D3C-200F-48F5-8ED4-8222AF42D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29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13EB36B6-6707-70AC-8BAC-10038DBC6C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8B0A420-32DC-1988-635B-D444F137FA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Resultados</a:t>
            </a:r>
          </a:p>
          <a:p>
            <a:r>
              <a:rPr lang="es-CL" sz="3200" dirty="0"/>
              <a:t>Calidad de señal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43139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E7D0BF75-D56E-4968-B82E-330B64508C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8312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84E32608-5599-882F-D2F3-F0175C42DD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CB4AAAD-FD10-F754-4703-7AC9D9DC023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Resultados</a:t>
            </a:r>
          </a:p>
          <a:p>
            <a:r>
              <a:rPr lang="es-CL" sz="3200" dirty="0"/>
              <a:t>Calidad de señal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9295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A567DC69-5497-B604-161E-77144140D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817414"/>
              </p:ext>
            </p:extLst>
          </p:nvPr>
        </p:nvGraphicFramePr>
        <p:xfrm>
          <a:off x="3572827" y="4597344"/>
          <a:ext cx="5046345" cy="1297502"/>
        </p:xfrm>
        <a:graphic>
          <a:graphicData uri="http://schemas.openxmlformats.org/drawingml/2006/table">
            <a:tbl>
              <a:tblPr firstRow="1" firstCol="1" bandRow="1"/>
              <a:tblGrid>
                <a:gridCol w="687888">
                  <a:extLst>
                    <a:ext uri="{9D8B030D-6E8A-4147-A177-3AD203B41FA5}">
                      <a16:colId xmlns:a16="http://schemas.microsoft.com/office/drawing/2014/main" val="799684534"/>
                    </a:ext>
                  </a:extLst>
                </a:gridCol>
                <a:gridCol w="1123767">
                  <a:extLst>
                    <a:ext uri="{9D8B030D-6E8A-4147-A177-3AD203B41FA5}">
                      <a16:colId xmlns:a16="http://schemas.microsoft.com/office/drawing/2014/main" val="1722682513"/>
                    </a:ext>
                  </a:extLst>
                </a:gridCol>
                <a:gridCol w="1113790">
                  <a:extLst>
                    <a:ext uri="{9D8B030D-6E8A-4147-A177-3AD203B41FA5}">
                      <a16:colId xmlns:a16="http://schemas.microsoft.com/office/drawing/2014/main" val="168987924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118864894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1995174509"/>
                    </a:ext>
                  </a:extLst>
                </a:gridCol>
              </a:tblGrid>
              <a:tr h="249023">
                <a:tc>
                  <a:txBody>
                    <a:bodyPr/>
                    <a:lstStyle/>
                    <a:p>
                      <a:endParaRPr lang="es-CL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Voltaje AC - Red eléctrica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Voltaje DC - batería LiPo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942007"/>
                  </a:ext>
                </a:extLst>
              </a:tr>
              <a:tr h="513573">
                <a:tc>
                  <a:txBody>
                    <a:bodyPr/>
                    <a:lstStyle/>
                    <a:p>
                      <a:endParaRPr lang="es-CL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PZEM-004T </a:t>
                      </a:r>
                      <a:b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 0,5%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Multímetro </a:t>
                      </a:r>
                      <a:b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 1,2%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Divisor de voltaje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Multímetro </a:t>
                      </a:r>
                      <a:b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± 0,8%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168461"/>
                  </a:ext>
                </a:extLst>
              </a:tr>
              <a:tr h="279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Medición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223,2 V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222 V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4,12 V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4,17 V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691844"/>
                  </a:ext>
                </a:extLst>
              </a:tr>
              <a:tr h="2556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Error %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0,54 %</a:t>
                      </a:r>
                      <a:endParaRPr lang="es-CL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1,20 %</a:t>
                      </a:r>
                      <a:endParaRPr lang="es-CL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54210"/>
                  </a:ext>
                </a:extLst>
              </a:tr>
            </a:tbl>
          </a:graphicData>
        </a:graphic>
      </p:graphicFrame>
      <p:grpSp>
        <p:nvGrpSpPr>
          <p:cNvPr id="15" name="Grupo 14">
            <a:extLst>
              <a:ext uri="{FF2B5EF4-FFF2-40B4-BE49-F238E27FC236}">
                <a16:creationId xmlns:a16="http://schemas.microsoft.com/office/drawing/2014/main" id="{0E5B398A-8C7B-F961-6465-F831B359F49F}"/>
              </a:ext>
            </a:extLst>
          </p:cNvPr>
          <p:cNvGrpSpPr/>
          <p:nvPr/>
        </p:nvGrpSpPr>
        <p:grpSpPr>
          <a:xfrm>
            <a:off x="3837621" y="1966622"/>
            <a:ext cx="4516755" cy="2117090"/>
            <a:chOff x="3572827" y="1690688"/>
            <a:chExt cx="4516755" cy="211709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F710D148-AFE1-F715-683D-4D46D17EB839}"/>
                </a:ext>
              </a:extLst>
            </p:cNvPr>
            <p:cNvGrpSpPr/>
            <p:nvPr/>
          </p:nvGrpSpPr>
          <p:grpSpPr>
            <a:xfrm>
              <a:off x="6835457" y="1870393"/>
              <a:ext cx="1254125" cy="1694180"/>
              <a:chOff x="0" y="0"/>
              <a:chExt cx="1691191" cy="2180877"/>
            </a:xfrm>
          </p:grpSpPr>
          <p:pic>
            <p:nvPicPr>
              <p:cNvPr id="13" name="Imagen 12" descr="Un reloj despertador&#10;&#10;Descripción generada automáticamente">
                <a:extLst>
                  <a:ext uri="{FF2B5EF4-FFF2-40B4-BE49-F238E27FC236}">
                    <a16:creationId xmlns:a16="http://schemas.microsoft.com/office/drawing/2014/main" id="{904DECE9-EE7B-4FB3-EFE4-47D547433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72" t="2930" r="29285" b="76139"/>
              <a:stretch/>
            </p:blipFill>
            <p:spPr bwMode="auto">
              <a:xfrm>
                <a:off x="6457" y="1109463"/>
                <a:ext cx="1684734" cy="1071414"/>
              </a:xfrm>
              <a:custGeom>
                <a:avLst/>
                <a:gdLst>
                  <a:gd name="connsiteX0" fmla="*/ 0 w 1684734"/>
                  <a:gd name="connsiteY0" fmla="*/ 0 h 1071414"/>
                  <a:gd name="connsiteX1" fmla="*/ 595273 w 1684734"/>
                  <a:gd name="connsiteY1" fmla="*/ 0 h 1071414"/>
                  <a:gd name="connsiteX2" fmla="*/ 1140003 w 1684734"/>
                  <a:gd name="connsiteY2" fmla="*/ 0 h 1071414"/>
                  <a:gd name="connsiteX3" fmla="*/ 1684734 w 1684734"/>
                  <a:gd name="connsiteY3" fmla="*/ 0 h 1071414"/>
                  <a:gd name="connsiteX4" fmla="*/ 1684734 w 1684734"/>
                  <a:gd name="connsiteY4" fmla="*/ 503565 h 1071414"/>
                  <a:gd name="connsiteX5" fmla="*/ 1684734 w 1684734"/>
                  <a:gd name="connsiteY5" fmla="*/ 1071414 h 1071414"/>
                  <a:gd name="connsiteX6" fmla="*/ 1173698 w 1684734"/>
                  <a:gd name="connsiteY6" fmla="*/ 1071414 h 1071414"/>
                  <a:gd name="connsiteX7" fmla="*/ 645815 w 1684734"/>
                  <a:gd name="connsiteY7" fmla="*/ 1071414 h 1071414"/>
                  <a:gd name="connsiteX8" fmla="*/ 0 w 1684734"/>
                  <a:gd name="connsiteY8" fmla="*/ 1071414 h 1071414"/>
                  <a:gd name="connsiteX9" fmla="*/ 0 w 1684734"/>
                  <a:gd name="connsiteY9" fmla="*/ 557135 h 1071414"/>
                  <a:gd name="connsiteX10" fmla="*/ 0 w 1684734"/>
                  <a:gd name="connsiteY10" fmla="*/ 0 h 10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84734" h="1071414" fill="none" extrusionOk="0">
                    <a:moveTo>
                      <a:pt x="0" y="0"/>
                    </a:moveTo>
                    <a:cubicBezTo>
                      <a:pt x="217996" y="-40332"/>
                      <a:pt x="458557" y="13156"/>
                      <a:pt x="595273" y="0"/>
                    </a:cubicBezTo>
                    <a:cubicBezTo>
                      <a:pt x="731989" y="-13156"/>
                      <a:pt x="930274" y="62120"/>
                      <a:pt x="1140003" y="0"/>
                    </a:cubicBezTo>
                    <a:cubicBezTo>
                      <a:pt x="1349732" y="-62120"/>
                      <a:pt x="1511197" y="41909"/>
                      <a:pt x="1684734" y="0"/>
                    </a:cubicBezTo>
                    <a:cubicBezTo>
                      <a:pt x="1725792" y="123378"/>
                      <a:pt x="1666288" y="336442"/>
                      <a:pt x="1684734" y="503565"/>
                    </a:cubicBezTo>
                    <a:cubicBezTo>
                      <a:pt x="1703180" y="670688"/>
                      <a:pt x="1683516" y="887188"/>
                      <a:pt x="1684734" y="1071414"/>
                    </a:cubicBezTo>
                    <a:cubicBezTo>
                      <a:pt x="1439320" y="1101808"/>
                      <a:pt x="1281557" y="1031014"/>
                      <a:pt x="1173698" y="1071414"/>
                    </a:cubicBezTo>
                    <a:cubicBezTo>
                      <a:pt x="1065839" y="1111814"/>
                      <a:pt x="814687" y="1063150"/>
                      <a:pt x="645815" y="1071414"/>
                    </a:cubicBezTo>
                    <a:cubicBezTo>
                      <a:pt x="476943" y="1079678"/>
                      <a:pt x="231704" y="1051715"/>
                      <a:pt x="0" y="1071414"/>
                    </a:cubicBezTo>
                    <a:cubicBezTo>
                      <a:pt x="-60104" y="854331"/>
                      <a:pt x="5262" y="763479"/>
                      <a:pt x="0" y="557135"/>
                    </a:cubicBezTo>
                    <a:cubicBezTo>
                      <a:pt x="-5262" y="350791"/>
                      <a:pt x="23497" y="164589"/>
                      <a:pt x="0" y="0"/>
                    </a:cubicBezTo>
                    <a:close/>
                  </a:path>
                  <a:path w="1684734" h="1071414" stroke="0" extrusionOk="0">
                    <a:moveTo>
                      <a:pt x="0" y="0"/>
                    </a:moveTo>
                    <a:cubicBezTo>
                      <a:pt x="253929" y="-5981"/>
                      <a:pt x="390960" y="35700"/>
                      <a:pt x="511036" y="0"/>
                    </a:cubicBezTo>
                    <a:cubicBezTo>
                      <a:pt x="631112" y="-35700"/>
                      <a:pt x="837495" y="16270"/>
                      <a:pt x="1022072" y="0"/>
                    </a:cubicBezTo>
                    <a:cubicBezTo>
                      <a:pt x="1206649" y="-16270"/>
                      <a:pt x="1505170" y="5942"/>
                      <a:pt x="1684734" y="0"/>
                    </a:cubicBezTo>
                    <a:cubicBezTo>
                      <a:pt x="1729272" y="163961"/>
                      <a:pt x="1677711" y="386691"/>
                      <a:pt x="1684734" y="524993"/>
                    </a:cubicBezTo>
                    <a:cubicBezTo>
                      <a:pt x="1691757" y="663295"/>
                      <a:pt x="1678215" y="836574"/>
                      <a:pt x="1684734" y="1071414"/>
                    </a:cubicBezTo>
                    <a:cubicBezTo>
                      <a:pt x="1476019" y="1129600"/>
                      <a:pt x="1272252" y="1017372"/>
                      <a:pt x="1140003" y="1071414"/>
                    </a:cubicBezTo>
                    <a:cubicBezTo>
                      <a:pt x="1007754" y="1125456"/>
                      <a:pt x="830127" y="1017183"/>
                      <a:pt x="628967" y="1071414"/>
                    </a:cubicBezTo>
                    <a:cubicBezTo>
                      <a:pt x="427807" y="1125645"/>
                      <a:pt x="159983" y="1018422"/>
                      <a:pt x="0" y="1071414"/>
                    </a:cubicBezTo>
                    <a:cubicBezTo>
                      <a:pt x="-27997" y="893205"/>
                      <a:pt x="48635" y="725375"/>
                      <a:pt x="0" y="567849"/>
                    </a:cubicBezTo>
                    <a:cubicBezTo>
                      <a:pt x="-48635" y="410324"/>
                      <a:pt x="37381" y="192212"/>
                      <a:pt x="0" y="0"/>
                    </a:cubicBez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xtLst>
                  <a:ext uri="{C807C97D-BFC1-408E-A445-0C87EB9F89A2}">
                    <ask:lineSketchStyleProps xmlns:ask="http://schemas.microsoft.com/office/drawing/2018/sketchyshapes" sd="1911038865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4" name="Imagen 13" descr="Un reloj despertador&#10;&#10;Descripción generada automáticamente">
                <a:extLst>
                  <a:ext uri="{FF2B5EF4-FFF2-40B4-BE49-F238E27FC236}">
                    <a16:creationId xmlns:a16="http://schemas.microsoft.com/office/drawing/2014/main" id="{322B566A-BDEE-325C-7847-CF5A6F69A3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199" b="5758"/>
              <a:stretch/>
            </p:blipFill>
            <p:spPr bwMode="auto">
              <a:xfrm>
                <a:off x="0" y="0"/>
                <a:ext cx="1674495" cy="986155"/>
              </a:xfrm>
              <a:custGeom>
                <a:avLst/>
                <a:gdLst>
                  <a:gd name="connsiteX0" fmla="*/ 0 w 1674495"/>
                  <a:gd name="connsiteY0" fmla="*/ 0 h 986155"/>
                  <a:gd name="connsiteX1" fmla="*/ 541420 w 1674495"/>
                  <a:gd name="connsiteY1" fmla="*/ 0 h 986155"/>
                  <a:gd name="connsiteX2" fmla="*/ 1133075 w 1674495"/>
                  <a:gd name="connsiteY2" fmla="*/ 0 h 986155"/>
                  <a:gd name="connsiteX3" fmla="*/ 1674495 w 1674495"/>
                  <a:gd name="connsiteY3" fmla="*/ 0 h 986155"/>
                  <a:gd name="connsiteX4" fmla="*/ 1674495 w 1674495"/>
                  <a:gd name="connsiteY4" fmla="*/ 473354 h 986155"/>
                  <a:gd name="connsiteX5" fmla="*/ 1674495 w 1674495"/>
                  <a:gd name="connsiteY5" fmla="*/ 986155 h 986155"/>
                  <a:gd name="connsiteX6" fmla="*/ 1133075 w 1674495"/>
                  <a:gd name="connsiteY6" fmla="*/ 986155 h 986155"/>
                  <a:gd name="connsiteX7" fmla="*/ 558165 w 1674495"/>
                  <a:gd name="connsiteY7" fmla="*/ 986155 h 986155"/>
                  <a:gd name="connsiteX8" fmla="*/ 0 w 1674495"/>
                  <a:gd name="connsiteY8" fmla="*/ 986155 h 986155"/>
                  <a:gd name="connsiteX9" fmla="*/ 0 w 1674495"/>
                  <a:gd name="connsiteY9" fmla="*/ 493078 h 986155"/>
                  <a:gd name="connsiteX10" fmla="*/ 0 w 1674495"/>
                  <a:gd name="connsiteY10" fmla="*/ 0 h 98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4495" h="986155" fill="none" extrusionOk="0">
                    <a:moveTo>
                      <a:pt x="0" y="0"/>
                    </a:moveTo>
                    <a:cubicBezTo>
                      <a:pt x="203069" y="-44270"/>
                      <a:pt x="286468" y="31662"/>
                      <a:pt x="541420" y="0"/>
                    </a:cubicBezTo>
                    <a:cubicBezTo>
                      <a:pt x="796372" y="-31662"/>
                      <a:pt x="1013212" y="21736"/>
                      <a:pt x="1133075" y="0"/>
                    </a:cubicBezTo>
                    <a:cubicBezTo>
                      <a:pt x="1252938" y="-21736"/>
                      <a:pt x="1481356" y="14168"/>
                      <a:pt x="1674495" y="0"/>
                    </a:cubicBezTo>
                    <a:cubicBezTo>
                      <a:pt x="1681832" y="122032"/>
                      <a:pt x="1621434" y="327176"/>
                      <a:pt x="1674495" y="473354"/>
                    </a:cubicBezTo>
                    <a:cubicBezTo>
                      <a:pt x="1727556" y="619532"/>
                      <a:pt x="1633577" y="860909"/>
                      <a:pt x="1674495" y="986155"/>
                    </a:cubicBezTo>
                    <a:cubicBezTo>
                      <a:pt x="1529630" y="993153"/>
                      <a:pt x="1350410" y="941810"/>
                      <a:pt x="1133075" y="986155"/>
                    </a:cubicBezTo>
                    <a:cubicBezTo>
                      <a:pt x="915740" y="1030500"/>
                      <a:pt x="843273" y="941166"/>
                      <a:pt x="558165" y="986155"/>
                    </a:cubicBezTo>
                    <a:cubicBezTo>
                      <a:pt x="273057" y="1031144"/>
                      <a:pt x="119830" y="945936"/>
                      <a:pt x="0" y="986155"/>
                    </a:cubicBezTo>
                    <a:cubicBezTo>
                      <a:pt x="-21097" y="833603"/>
                      <a:pt x="11330" y="641777"/>
                      <a:pt x="0" y="493078"/>
                    </a:cubicBezTo>
                    <a:cubicBezTo>
                      <a:pt x="-11330" y="344379"/>
                      <a:pt x="19713" y="168346"/>
                      <a:pt x="0" y="0"/>
                    </a:cubicBezTo>
                    <a:close/>
                  </a:path>
                  <a:path w="1674495" h="986155" stroke="0" extrusionOk="0">
                    <a:moveTo>
                      <a:pt x="0" y="0"/>
                    </a:moveTo>
                    <a:cubicBezTo>
                      <a:pt x="201397" y="-62169"/>
                      <a:pt x="470706" y="5614"/>
                      <a:pt x="591655" y="0"/>
                    </a:cubicBezTo>
                    <a:cubicBezTo>
                      <a:pt x="712604" y="-5614"/>
                      <a:pt x="846082" y="3072"/>
                      <a:pt x="1099585" y="0"/>
                    </a:cubicBezTo>
                    <a:cubicBezTo>
                      <a:pt x="1353088" y="-3072"/>
                      <a:pt x="1502134" y="23950"/>
                      <a:pt x="1674495" y="0"/>
                    </a:cubicBezTo>
                    <a:cubicBezTo>
                      <a:pt x="1727121" y="138105"/>
                      <a:pt x="1622198" y="275511"/>
                      <a:pt x="1674495" y="493078"/>
                    </a:cubicBezTo>
                    <a:cubicBezTo>
                      <a:pt x="1726792" y="710645"/>
                      <a:pt x="1632018" y="796026"/>
                      <a:pt x="1674495" y="986155"/>
                    </a:cubicBezTo>
                    <a:cubicBezTo>
                      <a:pt x="1418067" y="991667"/>
                      <a:pt x="1258275" y="945692"/>
                      <a:pt x="1116330" y="986155"/>
                    </a:cubicBezTo>
                    <a:cubicBezTo>
                      <a:pt x="974386" y="1026618"/>
                      <a:pt x="774900" y="985641"/>
                      <a:pt x="558165" y="986155"/>
                    </a:cubicBezTo>
                    <a:cubicBezTo>
                      <a:pt x="341431" y="986669"/>
                      <a:pt x="123836" y="958424"/>
                      <a:pt x="0" y="986155"/>
                    </a:cubicBezTo>
                    <a:cubicBezTo>
                      <a:pt x="-1561" y="803177"/>
                      <a:pt x="20516" y="745475"/>
                      <a:pt x="0" y="522662"/>
                    </a:cubicBezTo>
                    <a:cubicBezTo>
                      <a:pt x="-20516" y="299849"/>
                      <a:pt x="55303" y="213289"/>
                      <a:pt x="0" y="0"/>
                    </a:cubicBez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xtLst>
                  <a:ext uri="{C807C97D-BFC1-408E-A445-0C87EB9F89A2}">
                    <ask:lineSketchStyleProps xmlns:ask="http://schemas.microsoft.com/office/drawing/2018/sketchyshapes" sd="192382232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06747625-81E4-4233-57CE-110B4E5E36FF}"/>
                </a:ext>
              </a:extLst>
            </p:cNvPr>
            <p:cNvGrpSpPr/>
            <p:nvPr/>
          </p:nvGrpSpPr>
          <p:grpSpPr>
            <a:xfrm>
              <a:off x="5116512" y="1864043"/>
              <a:ext cx="1330960" cy="1747520"/>
              <a:chOff x="0" y="0"/>
              <a:chExt cx="1663065" cy="2185056"/>
            </a:xfrm>
          </p:grpSpPr>
          <p:pic>
            <p:nvPicPr>
              <p:cNvPr id="11" name="Imagen 10" descr="Un reloj despertador&#10;&#10;Descripción generada automáticamente con confianza media">
                <a:extLst>
                  <a:ext uri="{FF2B5EF4-FFF2-40B4-BE49-F238E27FC236}">
                    <a16:creationId xmlns:a16="http://schemas.microsoft.com/office/drawing/2014/main" id="{76214A09-7738-D409-F25D-D45FD94D5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88" t="45434" r="40559" b="16955"/>
              <a:stretch/>
            </p:blipFill>
            <p:spPr bwMode="auto">
              <a:xfrm>
                <a:off x="0" y="0"/>
                <a:ext cx="1663065" cy="986155"/>
              </a:xfrm>
              <a:custGeom>
                <a:avLst/>
                <a:gdLst>
                  <a:gd name="connsiteX0" fmla="*/ 0 w 1663065"/>
                  <a:gd name="connsiteY0" fmla="*/ 0 h 986155"/>
                  <a:gd name="connsiteX1" fmla="*/ 587616 w 1663065"/>
                  <a:gd name="connsiteY1" fmla="*/ 0 h 986155"/>
                  <a:gd name="connsiteX2" fmla="*/ 1158602 w 1663065"/>
                  <a:gd name="connsiteY2" fmla="*/ 0 h 986155"/>
                  <a:gd name="connsiteX3" fmla="*/ 1663065 w 1663065"/>
                  <a:gd name="connsiteY3" fmla="*/ 0 h 986155"/>
                  <a:gd name="connsiteX4" fmla="*/ 1663065 w 1663065"/>
                  <a:gd name="connsiteY4" fmla="*/ 463493 h 986155"/>
                  <a:gd name="connsiteX5" fmla="*/ 1663065 w 1663065"/>
                  <a:gd name="connsiteY5" fmla="*/ 986155 h 986155"/>
                  <a:gd name="connsiteX6" fmla="*/ 1158602 w 1663065"/>
                  <a:gd name="connsiteY6" fmla="*/ 986155 h 986155"/>
                  <a:gd name="connsiteX7" fmla="*/ 620878 w 1663065"/>
                  <a:gd name="connsiteY7" fmla="*/ 986155 h 986155"/>
                  <a:gd name="connsiteX8" fmla="*/ 0 w 1663065"/>
                  <a:gd name="connsiteY8" fmla="*/ 986155 h 986155"/>
                  <a:gd name="connsiteX9" fmla="*/ 0 w 1663065"/>
                  <a:gd name="connsiteY9" fmla="*/ 483216 h 986155"/>
                  <a:gd name="connsiteX10" fmla="*/ 0 w 1663065"/>
                  <a:gd name="connsiteY10" fmla="*/ 0 h 98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3065" h="986155" fill="none" extrusionOk="0">
                    <a:moveTo>
                      <a:pt x="0" y="0"/>
                    </a:moveTo>
                    <a:cubicBezTo>
                      <a:pt x="287669" y="-22692"/>
                      <a:pt x="444298" y="7395"/>
                      <a:pt x="587616" y="0"/>
                    </a:cubicBezTo>
                    <a:cubicBezTo>
                      <a:pt x="730934" y="-7395"/>
                      <a:pt x="943542" y="65516"/>
                      <a:pt x="1158602" y="0"/>
                    </a:cubicBezTo>
                    <a:cubicBezTo>
                      <a:pt x="1373662" y="-65516"/>
                      <a:pt x="1428850" y="20898"/>
                      <a:pt x="1663065" y="0"/>
                    </a:cubicBezTo>
                    <a:cubicBezTo>
                      <a:pt x="1708134" y="174576"/>
                      <a:pt x="1658540" y="362918"/>
                      <a:pt x="1663065" y="463493"/>
                    </a:cubicBezTo>
                    <a:cubicBezTo>
                      <a:pt x="1667590" y="564068"/>
                      <a:pt x="1622688" y="768057"/>
                      <a:pt x="1663065" y="986155"/>
                    </a:cubicBezTo>
                    <a:cubicBezTo>
                      <a:pt x="1470246" y="993524"/>
                      <a:pt x="1363576" y="933146"/>
                      <a:pt x="1158602" y="986155"/>
                    </a:cubicBezTo>
                    <a:cubicBezTo>
                      <a:pt x="953628" y="1039164"/>
                      <a:pt x="854983" y="980374"/>
                      <a:pt x="620878" y="986155"/>
                    </a:cubicBezTo>
                    <a:cubicBezTo>
                      <a:pt x="386773" y="991936"/>
                      <a:pt x="237498" y="943672"/>
                      <a:pt x="0" y="986155"/>
                    </a:cubicBezTo>
                    <a:cubicBezTo>
                      <a:pt x="-5146" y="784347"/>
                      <a:pt x="21739" y="684461"/>
                      <a:pt x="0" y="483216"/>
                    </a:cubicBezTo>
                    <a:cubicBezTo>
                      <a:pt x="-21739" y="281971"/>
                      <a:pt x="16302" y="127049"/>
                      <a:pt x="0" y="0"/>
                    </a:cubicBezTo>
                    <a:close/>
                  </a:path>
                  <a:path w="1663065" h="986155" stroke="0" extrusionOk="0">
                    <a:moveTo>
                      <a:pt x="0" y="0"/>
                    </a:moveTo>
                    <a:cubicBezTo>
                      <a:pt x="171756" y="-25948"/>
                      <a:pt x="438121" y="41631"/>
                      <a:pt x="554355" y="0"/>
                    </a:cubicBezTo>
                    <a:cubicBezTo>
                      <a:pt x="670590" y="-41631"/>
                      <a:pt x="882429" y="60199"/>
                      <a:pt x="1058818" y="0"/>
                    </a:cubicBezTo>
                    <a:cubicBezTo>
                      <a:pt x="1235207" y="-60199"/>
                      <a:pt x="1415663" y="23694"/>
                      <a:pt x="1663065" y="0"/>
                    </a:cubicBezTo>
                    <a:cubicBezTo>
                      <a:pt x="1682091" y="218674"/>
                      <a:pt x="1612981" y="336761"/>
                      <a:pt x="1663065" y="493078"/>
                    </a:cubicBezTo>
                    <a:cubicBezTo>
                      <a:pt x="1713149" y="649395"/>
                      <a:pt x="1656543" y="875074"/>
                      <a:pt x="1663065" y="986155"/>
                    </a:cubicBezTo>
                    <a:cubicBezTo>
                      <a:pt x="1462815" y="1008334"/>
                      <a:pt x="1273848" y="934322"/>
                      <a:pt x="1158602" y="986155"/>
                    </a:cubicBezTo>
                    <a:cubicBezTo>
                      <a:pt x="1043356" y="1037988"/>
                      <a:pt x="786403" y="968239"/>
                      <a:pt x="620878" y="986155"/>
                    </a:cubicBezTo>
                    <a:cubicBezTo>
                      <a:pt x="455353" y="1004071"/>
                      <a:pt x="280466" y="918305"/>
                      <a:pt x="0" y="986155"/>
                    </a:cubicBezTo>
                    <a:cubicBezTo>
                      <a:pt x="-54412" y="857968"/>
                      <a:pt x="44110" y="643267"/>
                      <a:pt x="0" y="502939"/>
                    </a:cubicBezTo>
                    <a:cubicBezTo>
                      <a:pt x="-44110" y="362611"/>
                      <a:pt x="44472" y="163875"/>
                      <a:pt x="0" y="0"/>
                    </a:cubicBez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6000"/>
                        <a:lumOff val="94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xtLst>
                  <a:ext uri="{C807C97D-BFC1-408E-A445-0C87EB9F89A2}">
                    <ask:lineSketchStyleProps xmlns:ask="http://schemas.microsoft.com/office/drawing/2018/sketchyshapes" sd="373667371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2" name="Imagen 11" descr="Un reloj despertador&#10;&#10;Descripción generada automáticamente con confianza media">
                <a:extLst>
                  <a:ext uri="{FF2B5EF4-FFF2-40B4-BE49-F238E27FC236}">
                    <a16:creationId xmlns:a16="http://schemas.microsoft.com/office/drawing/2014/main" id="{D1C5306F-E890-7ADA-6A0B-12787AEA0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63" t="9328" r="45271" b="75021"/>
              <a:stretch/>
            </p:blipFill>
            <p:spPr bwMode="auto">
              <a:xfrm>
                <a:off x="17672" y="1142227"/>
                <a:ext cx="1622999" cy="1042829"/>
              </a:xfrm>
              <a:custGeom>
                <a:avLst/>
                <a:gdLst>
                  <a:gd name="connsiteX0" fmla="*/ 0 w 1622999"/>
                  <a:gd name="connsiteY0" fmla="*/ 0 h 1042829"/>
                  <a:gd name="connsiteX1" fmla="*/ 573460 w 1622999"/>
                  <a:gd name="connsiteY1" fmla="*/ 0 h 1042829"/>
                  <a:gd name="connsiteX2" fmla="*/ 1065769 w 1622999"/>
                  <a:gd name="connsiteY2" fmla="*/ 0 h 1042829"/>
                  <a:gd name="connsiteX3" fmla="*/ 1622999 w 1622999"/>
                  <a:gd name="connsiteY3" fmla="*/ 0 h 1042829"/>
                  <a:gd name="connsiteX4" fmla="*/ 1622999 w 1622999"/>
                  <a:gd name="connsiteY4" fmla="*/ 490130 h 1042829"/>
                  <a:gd name="connsiteX5" fmla="*/ 1622999 w 1622999"/>
                  <a:gd name="connsiteY5" fmla="*/ 1042829 h 1042829"/>
                  <a:gd name="connsiteX6" fmla="*/ 1114459 w 1622999"/>
                  <a:gd name="connsiteY6" fmla="*/ 1042829 h 1042829"/>
                  <a:gd name="connsiteX7" fmla="*/ 605920 w 1622999"/>
                  <a:gd name="connsiteY7" fmla="*/ 1042829 h 1042829"/>
                  <a:gd name="connsiteX8" fmla="*/ 0 w 1622999"/>
                  <a:gd name="connsiteY8" fmla="*/ 1042829 h 1042829"/>
                  <a:gd name="connsiteX9" fmla="*/ 0 w 1622999"/>
                  <a:gd name="connsiteY9" fmla="*/ 500558 h 1042829"/>
                  <a:gd name="connsiteX10" fmla="*/ 0 w 1622999"/>
                  <a:gd name="connsiteY10" fmla="*/ 0 h 104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22999" h="1042829" fill="none" extrusionOk="0">
                    <a:moveTo>
                      <a:pt x="0" y="0"/>
                    </a:moveTo>
                    <a:cubicBezTo>
                      <a:pt x="237084" y="-61835"/>
                      <a:pt x="397333" y="49338"/>
                      <a:pt x="573460" y="0"/>
                    </a:cubicBezTo>
                    <a:cubicBezTo>
                      <a:pt x="749587" y="-49338"/>
                      <a:pt x="904374" y="20608"/>
                      <a:pt x="1065769" y="0"/>
                    </a:cubicBezTo>
                    <a:cubicBezTo>
                      <a:pt x="1227164" y="-20608"/>
                      <a:pt x="1475114" y="11060"/>
                      <a:pt x="1622999" y="0"/>
                    </a:cubicBezTo>
                    <a:cubicBezTo>
                      <a:pt x="1623153" y="114732"/>
                      <a:pt x="1579095" y="288305"/>
                      <a:pt x="1622999" y="490130"/>
                    </a:cubicBezTo>
                    <a:cubicBezTo>
                      <a:pt x="1666903" y="691955"/>
                      <a:pt x="1563907" y="916016"/>
                      <a:pt x="1622999" y="1042829"/>
                    </a:cubicBezTo>
                    <a:cubicBezTo>
                      <a:pt x="1460421" y="1047246"/>
                      <a:pt x="1314968" y="1018719"/>
                      <a:pt x="1114459" y="1042829"/>
                    </a:cubicBezTo>
                    <a:cubicBezTo>
                      <a:pt x="913950" y="1066939"/>
                      <a:pt x="801730" y="989972"/>
                      <a:pt x="605920" y="1042829"/>
                    </a:cubicBezTo>
                    <a:cubicBezTo>
                      <a:pt x="410110" y="1095686"/>
                      <a:pt x="187130" y="1006838"/>
                      <a:pt x="0" y="1042829"/>
                    </a:cubicBezTo>
                    <a:cubicBezTo>
                      <a:pt x="-55564" y="783389"/>
                      <a:pt x="26371" y="738446"/>
                      <a:pt x="0" y="500558"/>
                    </a:cubicBezTo>
                    <a:cubicBezTo>
                      <a:pt x="-26371" y="262670"/>
                      <a:pt x="21475" y="165129"/>
                      <a:pt x="0" y="0"/>
                    </a:cubicBezTo>
                    <a:close/>
                  </a:path>
                  <a:path w="1622999" h="1042829" stroke="0" extrusionOk="0">
                    <a:moveTo>
                      <a:pt x="0" y="0"/>
                    </a:moveTo>
                    <a:cubicBezTo>
                      <a:pt x="118725" y="-23844"/>
                      <a:pt x="393209" y="60748"/>
                      <a:pt x="541000" y="0"/>
                    </a:cubicBezTo>
                    <a:cubicBezTo>
                      <a:pt x="688791" y="-60748"/>
                      <a:pt x="907297" y="62301"/>
                      <a:pt x="1114459" y="0"/>
                    </a:cubicBezTo>
                    <a:cubicBezTo>
                      <a:pt x="1321621" y="-62301"/>
                      <a:pt x="1489713" y="107"/>
                      <a:pt x="1622999" y="0"/>
                    </a:cubicBezTo>
                    <a:cubicBezTo>
                      <a:pt x="1648490" y="197201"/>
                      <a:pt x="1607134" y="344918"/>
                      <a:pt x="1622999" y="542271"/>
                    </a:cubicBezTo>
                    <a:cubicBezTo>
                      <a:pt x="1638864" y="739624"/>
                      <a:pt x="1576832" y="816344"/>
                      <a:pt x="1622999" y="1042829"/>
                    </a:cubicBezTo>
                    <a:cubicBezTo>
                      <a:pt x="1508216" y="1103399"/>
                      <a:pt x="1352434" y="1017628"/>
                      <a:pt x="1081999" y="1042829"/>
                    </a:cubicBezTo>
                    <a:cubicBezTo>
                      <a:pt x="811564" y="1068030"/>
                      <a:pt x="703012" y="988842"/>
                      <a:pt x="541000" y="1042829"/>
                    </a:cubicBezTo>
                    <a:cubicBezTo>
                      <a:pt x="378988" y="1096816"/>
                      <a:pt x="170784" y="995509"/>
                      <a:pt x="0" y="1042829"/>
                    </a:cubicBezTo>
                    <a:cubicBezTo>
                      <a:pt x="-29360" y="818179"/>
                      <a:pt x="44014" y="759038"/>
                      <a:pt x="0" y="542271"/>
                    </a:cubicBezTo>
                    <a:cubicBezTo>
                      <a:pt x="-44014" y="325504"/>
                      <a:pt x="7332" y="211435"/>
                      <a:pt x="0" y="0"/>
                    </a:cubicBezTo>
                    <a:close/>
                  </a:path>
                </a:pathLst>
              </a:custGeom>
              <a:ln>
                <a:gradFill>
                  <a:gsLst>
                    <a:gs pos="0">
                      <a:schemeClr val="accent1">
                        <a:lumMod val="6000"/>
                        <a:lumOff val="94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xtLst>
                  <a:ext uri="{C807C97D-BFC1-408E-A445-0C87EB9F89A2}">
                    <ask:lineSketchStyleProps xmlns:ask="http://schemas.microsoft.com/office/drawing/2018/sketchyshapes" sd="85898789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 descr="Imagen de la pantalla de un celular&#10;&#10;Descripción generada automáticamente con confianza baja">
              <a:extLst>
                <a:ext uri="{FF2B5EF4-FFF2-40B4-BE49-F238E27FC236}">
                  <a16:creationId xmlns:a16="http://schemas.microsoft.com/office/drawing/2014/main" id="{4BFB9439-35D1-583A-A2C6-D756B9323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404" b="73393" l="25385" r="74462">
                          <a14:foregroundMark x1="36620" y1="34813" x2="50827" y2="33049"/>
                          <a14:foregroundMark x1="29761" y1="29961" x2="29761" y2="29961"/>
                          <a14:foregroundMark x1="32701" y1="29631" x2="32701" y2="29631"/>
                          <a14:foregroundMark x1="37844" y1="28969" x2="37844" y2="28969"/>
                          <a14:foregroundMark x1="37844" y1="28749" x2="37844" y2="28749"/>
                          <a14:foregroundMark x1="69688" y1="37679" x2="72627" y2="47822"/>
                          <a14:foregroundMark x1="65034" y1="70645" x2="33680" y2="68991"/>
                          <a14:foregroundMark x1="29761" y1="71196" x2="32945" y2="72299"/>
                          <a14:foregroundMark x1="25352" y1="65353" x2="29639" y2="57552"/>
                          <a14:foregroundMark x1="29639" y1="57552" x2="26332" y2="50799"/>
                          <a14:foregroundMark x1="25842" y1="47381" x2="25842" y2="47381"/>
                          <a14:foregroundMark x1="27067" y1="41538" x2="27067" y2="41538"/>
                          <a14:foregroundMark x1="27557" y1="37018" x2="27557" y2="37018"/>
                          <a14:foregroundMark x1="28047" y1="35474" x2="28047" y2="35474"/>
                          <a14:foregroundMark x1="28047" y1="37128" x2="27495" y2="69294"/>
                          <a14:foregroundMark x1="27495" y1="69294" x2="34415" y2="71527"/>
                          <a14:foregroundMark x1="27385" y1="34554" x2="30462" y2="32343"/>
                          <a14:foregroundMark x1="35538" y1="28887" x2="28308" y2="33241"/>
                          <a14:foregroundMark x1="59385" y1="28404" x2="39692" y2="28956"/>
                          <a14:foregroundMark x1="61692" y1="28749" x2="72769" y2="34623"/>
                          <a14:foregroundMark x1="68462" y1="28473" x2="71231" y2="30131"/>
                          <a14:foregroundMark x1="71385" y1="30200" x2="73385" y2="39461"/>
                          <a14:foregroundMark x1="73385" y1="39461" x2="73077" y2="39945"/>
                          <a14:foregroundMark x1="61231" y1="43815" x2="66154" y2="43193"/>
                          <a14:foregroundMark x1="44923" y1="41465" x2="42308" y2="41465"/>
                          <a14:foregroundMark x1="39385" y1="41603" x2="40000" y2="41327"/>
                          <a14:foregroundMark x1="40000" y1="40843" x2="44462" y2="42087"/>
                          <a14:foregroundMark x1="59538" y1="59088" x2="65846" y2="58950"/>
                          <a14:foregroundMark x1="73077" y1="39461" x2="73385" y2="48030"/>
                          <a14:foregroundMark x1="74000" y1="48652" x2="73385" y2="68141"/>
                          <a14:foregroundMark x1="73385" y1="68141" x2="54154" y2="72149"/>
                          <a14:foregroundMark x1="54154" y1="72149" x2="49846" y2="72149"/>
                          <a14:foregroundMark x1="62615" y1="72287" x2="72308" y2="69454"/>
                          <a14:foregroundMark x1="74308" y1="66897" x2="66308" y2="72080"/>
                          <a14:foregroundMark x1="65692" y1="71873" x2="73692" y2="70422"/>
                          <a14:foregroundMark x1="74615" y1="68694" x2="74615" y2="65308"/>
                          <a14:foregroundMark x1="74615" y1="64478" x2="73385" y2="61368"/>
                          <a14:foregroundMark x1="50462" y1="72979" x2="56615" y2="72149"/>
                          <a14:foregroundMark x1="58154" y1="72218" x2="60615" y2="72218"/>
                          <a14:foregroundMark x1="59538" y1="72840" x2="58615" y2="71596"/>
                          <a14:foregroundMark x1="58615" y1="73393" x2="58308" y2="71320"/>
                          <a14:foregroundMark x1="74154" y1="56945" x2="74154" y2="56945"/>
                          <a14:backgroundMark x1="69688" y1="24669" x2="81323" y2="30733"/>
                          <a14:backgroundMark x1="81323" y1="30733" x2="82425" y2="752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3" t="27183" r="22551" b="26267"/>
            <a:stretch/>
          </p:blipFill>
          <p:spPr bwMode="auto">
            <a:xfrm>
              <a:off x="3572827" y="1690688"/>
              <a:ext cx="1117600" cy="2117090"/>
            </a:xfrm>
            <a:custGeom>
              <a:avLst/>
              <a:gdLst>
                <a:gd name="connsiteX0" fmla="*/ 0 w 1117600"/>
                <a:gd name="connsiteY0" fmla="*/ 0 h 2117482"/>
                <a:gd name="connsiteX1" fmla="*/ 558800 w 1117600"/>
                <a:gd name="connsiteY1" fmla="*/ 0 h 2117482"/>
                <a:gd name="connsiteX2" fmla="*/ 1117600 w 1117600"/>
                <a:gd name="connsiteY2" fmla="*/ 0 h 2117482"/>
                <a:gd name="connsiteX3" fmla="*/ 1117600 w 1117600"/>
                <a:gd name="connsiteY3" fmla="*/ 465846 h 2117482"/>
                <a:gd name="connsiteX4" fmla="*/ 1117600 w 1117600"/>
                <a:gd name="connsiteY4" fmla="*/ 974042 h 2117482"/>
                <a:gd name="connsiteX5" fmla="*/ 1117600 w 1117600"/>
                <a:gd name="connsiteY5" fmla="*/ 1524587 h 2117482"/>
                <a:gd name="connsiteX6" fmla="*/ 1117600 w 1117600"/>
                <a:gd name="connsiteY6" fmla="*/ 2117482 h 2117482"/>
                <a:gd name="connsiteX7" fmla="*/ 581152 w 1117600"/>
                <a:gd name="connsiteY7" fmla="*/ 2117482 h 2117482"/>
                <a:gd name="connsiteX8" fmla="*/ 0 w 1117600"/>
                <a:gd name="connsiteY8" fmla="*/ 2117482 h 2117482"/>
                <a:gd name="connsiteX9" fmla="*/ 0 w 1117600"/>
                <a:gd name="connsiteY9" fmla="*/ 1566937 h 2117482"/>
                <a:gd name="connsiteX10" fmla="*/ 0 w 1117600"/>
                <a:gd name="connsiteY10" fmla="*/ 1101091 h 2117482"/>
                <a:gd name="connsiteX11" fmla="*/ 0 w 1117600"/>
                <a:gd name="connsiteY11" fmla="*/ 550545 h 2117482"/>
                <a:gd name="connsiteX12" fmla="*/ 0 w 1117600"/>
                <a:gd name="connsiteY12" fmla="*/ 0 h 211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7600" h="2117482" fill="none" extrusionOk="0">
                  <a:moveTo>
                    <a:pt x="0" y="0"/>
                  </a:moveTo>
                  <a:cubicBezTo>
                    <a:pt x="204285" y="-21801"/>
                    <a:pt x="439222" y="15435"/>
                    <a:pt x="558800" y="0"/>
                  </a:cubicBezTo>
                  <a:cubicBezTo>
                    <a:pt x="678378" y="-15435"/>
                    <a:pt x="952639" y="8224"/>
                    <a:pt x="1117600" y="0"/>
                  </a:cubicBezTo>
                  <a:cubicBezTo>
                    <a:pt x="1141925" y="148355"/>
                    <a:pt x="1098799" y="352331"/>
                    <a:pt x="1117600" y="465846"/>
                  </a:cubicBezTo>
                  <a:cubicBezTo>
                    <a:pt x="1136401" y="579361"/>
                    <a:pt x="1092023" y="762256"/>
                    <a:pt x="1117600" y="974042"/>
                  </a:cubicBezTo>
                  <a:cubicBezTo>
                    <a:pt x="1143177" y="1185828"/>
                    <a:pt x="1105017" y="1398193"/>
                    <a:pt x="1117600" y="1524587"/>
                  </a:cubicBezTo>
                  <a:cubicBezTo>
                    <a:pt x="1130183" y="1650981"/>
                    <a:pt x="1104535" y="1921825"/>
                    <a:pt x="1117600" y="2117482"/>
                  </a:cubicBezTo>
                  <a:cubicBezTo>
                    <a:pt x="875354" y="2135743"/>
                    <a:pt x="808303" y="2067033"/>
                    <a:pt x="581152" y="2117482"/>
                  </a:cubicBezTo>
                  <a:cubicBezTo>
                    <a:pt x="354001" y="2167931"/>
                    <a:pt x="142122" y="2048065"/>
                    <a:pt x="0" y="2117482"/>
                  </a:cubicBezTo>
                  <a:cubicBezTo>
                    <a:pt x="-21865" y="1924359"/>
                    <a:pt x="61010" y="1722519"/>
                    <a:pt x="0" y="1566937"/>
                  </a:cubicBezTo>
                  <a:cubicBezTo>
                    <a:pt x="-61010" y="1411356"/>
                    <a:pt x="14288" y="1313919"/>
                    <a:pt x="0" y="1101091"/>
                  </a:cubicBezTo>
                  <a:cubicBezTo>
                    <a:pt x="-14288" y="888263"/>
                    <a:pt x="13790" y="670219"/>
                    <a:pt x="0" y="550545"/>
                  </a:cubicBezTo>
                  <a:cubicBezTo>
                    <a:pt x="-13790" y="430871"/>
                    <a:pt x="4922" y="270466"/>
                    <a:pt x="0" y="0"/>
                  </a:cubicBezTo>
                  <a:close/>
                </a:path>
                <a:path w="1117600" h="2117482" stroke="0" extrusionOk="0">
                  <a:moveTo>
                    <a:pt x="0" y="0"/>
                  </a:moveTo>
                  <a:cubicBezTo>
                    <a:pt x="224631" y="-57690"/>
                    <a:pt x="294442" y="53237"/>
                    <a:pt x="569976" y="0"/>
                  </a:cubicBezTo>
                  <a:cubicBezTo>
                    <a:pt x="845510" y="-53237"/>
                    <a:pt x="939984" y="64159"/>
                    <a:pt x="1117600" y="0"/>
                  </a:cubicBezTo>
                  <a:cubicBezTo>
                    <a:pt x="1121653" y="135213"/>
                    <a:pt x="1093513" y="277032"/>
                    <a:pt x="1117600" y="529371"/>
                  </a:cubicBezTo>
                  <a:cubicBezTo>
                    <a:pt x="1141687" y="781710"/>
                    <a:pt x="1103794" y="923413"/>
                    <a:pt x="1117600" y="1079916"/>
                  </a:cubicBezTo>
                  <a:cubicBezTo>
                    <a:pt x="1131406" y="1236419"/>
                    <a:pt x="1113376" y="1460304"/>
                    <a:pt x="1117600" y="1630461"/>
                  </a:cubicBezTo>
                  <a:cubicBezTo>
                    <a:pt x="1121824" y="1800618"/>
                    <a:pt x="1116457" y="1931133"/>
                    <a:pt x="1117600" y="2117482"/>
                  </a:cubicBezTo>
                  <a:cubicBezTo>
                    <a:pt x="997950" y="2181060"/>
                    <a:pt x="830884" y="2084628"/>
                    <a:pt x="569976" y="2117482"/>
                  </a:cubicBezTo>
                  <a:cubicBezTo>
                    <a:pt x="309068" y="2150336"/>
                    <a:pt x="136088" y="2079918"/>
                    <a:pt x="0" y="2117482"/>
                  </a:cubicBezTo>
                  <a:cubicBezTo>
                    <a:pt x="-7448" y="1996718"/>
                    <a:pt x="17007" y="1857016"/>
                    <a:pt x="0" y="1609286"/>
                  </a:cubicBezTo>
                  <a:cubicBezTo>
                    <a:pt x="-17007" y="1361556"/>
                    <a:pt x="28837" y="1329733"/>
                    <a:pt x="0" y="1101091"/>
                  </a:cubicBezTo>
                  <a:cubicBezTo>
                    <a:pt x="-28837" y="872450"/>
                    <a:pt x="7720" y="756223"/>
                    <a:pt x="0" y="592895"/>
                  </a:cubicBezTo>
                  <a:cubicBezTo>
                    <a:pt x="-7720" y="429567"/>
                    <a:pt x="41509" y="133769"/>
                    <a:pt x="0" y="0"/>
                  </a:cubicBezTo>
                  <a:close/>
                </a:path>
              </a:pathLst>
            </a:cu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E223BCC7-DB2C-F688-5D2E-EA72F563DE0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13F065F-768C-65AD-0915-CE4462608BA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Resultados</a:t>
            </a:r>
          </a:p>
          <a:p>
            <a:r>
              <a:rPr lang="es-CL" sz="3200" dirty="0"/>
              <a:t>Tabla de errores en voltajes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8773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17D83-1417-3A2F-BC7B-AD4F14C1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Internet de las cosas – IoT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5781E4-B885-EE04-C334-71872A205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/>
              <a:t>Principios y fundamentos</a:t>
            </a:r>
          </a:p>
          <a:p>
            <a:r>
              <a:rPr lang="es-CL"/>
              <a:t>Alcances y limitaciones</a:t>
            </a:r>
          </a:p>
          <a:p>
            <a:r>
              <a:rPr lang="es-CL"/>
              <a:t>Partes Fundamentales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04D016C-BD4C-5DCE-B35B-4A74C4C6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7510" y="2515670"/>
            <a:ext cx="3825614" cy="2122884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EAC43047-FE3D-2535-83F5-9EDCCA0F47D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06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7E493-30CF-4DCE-5B6B-5C1BE5FE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Conclusiones y 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0EEA82-B12C-62A7-B5CE-D26A79968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Envío de datos a Internet de forma simple.</a:t>
            </a:r>
          </a:p>
          <a:p>
            <a:r>
              <a:rPr lang="es-CL" dirty="0"/>
              <a:t>Gran abanico de soluciones IoT.</a:t>
            </a:r>
          </a:p>
          <a:p>
            <a:r>
              <a:rPr lang="es-CL" dirty="0"/>
              <a:t>Uso de ráfagas de mensajes</a:t>
            </a:r>
          </a:p>
          <a:p>
            <a:r>
              <a:rPr lang="es-CL" dirty="0"/>
              <a:t>Otras alternativas en caso de uso domótico o presupuesto limitado.</a:t>
            </a:r>
          </a:p>
          <a:p>
            <a:r>
              <a:rPr lang="es-CL" dirty="0"/>
              <a:t>Integración con otras tecnologías</a:t>
            </a:r>
          </a:p>
          <a:p>
            <a:endParaRPr lang="es-CL" dirty="0"/>
          </a:p>
          <a:p>
            <a:r>
              <a:rPr lang="es-CL" dirty="0"/>
              <a:t>Buzzer, Alerta de descarga batería, monitorear salida de cargador 5V</a:t>
            </a:r>
          </a:p>
          <a:p>
            <a:r>
              <a:rPr lang="es-CL" dirty="0"/>
              <a:t>Testear transmisión real con analizador de espectro.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789AB78-3780-A01A-8874-7B62C9F838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99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1385A-6720-369A-F1E8-BC381B0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Demostración</a:t>
            </a:r>
          </a:p>
        </p:txBody>
      </p:sp>
      <p:pic>
        <p:nvPicPr>
          <p:cNvPr id="5" name="Marcador de contenido 4" descr="Imagen que contiene interior, pequeño, tabla, artículos&#10;&#10;Descripción generada automáticamente">
            <a:extLst>
              <a:ext uri="{FF2B5EF4-FFF2-40B4-BE49-F238E27FC236}">
                <a16:creationId xmlns:a16="http://schemas.microsoft.com/office/drawing/2014/main" id="{395BC3E2-2C79-14DF-F294-0BE4DB23A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34" y="1599483"/>
            <a:ext cx="2642171" cy="43513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6A6F60E-2522-B27D-3E61-6F2E7B77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449" y="2504672"/>
            <a:ext cx="6324351" cy="2667096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2110BC5-A537-E5A0-FA48-BA56880E81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24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29495-CB4A-0238-AE8B-2CBE0F1B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Muchas Gracias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2E51660-665C-C3FB-168F-16421E3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8306" y="4795292"/>
            <a:ext cx="2135388" cy="9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34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163F7-40B6-8536-32CA-FC476C77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Objetos conectados a internet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4A4EE8-2E51-53D3-3C17-1BB6E2A6C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237" y="2029619"/>
            <a:ext cx="9915525" cy="394335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EC1BE991-9F04-7C2F-DFE7-F493235B04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4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3BF2D-EB7E-9EC4-CA9D-CEF255F8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Principios y fundamentos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ECE83F-575E-0016-9629-2ACEED53B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Objetos conectados a internet.</a:t>
            </a:r>
          </a:p>
          <a:p>
            <a:r>
              <a:rPr lang="es-CL" dirty="0"/>
              <a:t>IoT desde el año 2009.</a:t>
            </a:r>
          </a:p>
          <a:p>
            <a:r>
              <a:rPr lang="es-CL" dirty="0"/>
              <a:t>Bajo costo. </a:t>
            </a:r>
          </a:p>
          <a:p>
            <a:r>
              <a:rPr lang="es-CL" dirty="0"/>
              <a:t>Bajo consumo energético.</a:t>
            </a:r>
          </a:p>
          <a:p>
            <a:r>
              <a:rPr lang="es-CL" dirty="0"/>
              <a:t>Seguridad robusta.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506FC05-8612-F04D-DCF8-898FEDDEC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5691" y="2401507"/>
            <a:ext cx="6128109" cy="31995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3C9DDED9-5FD4-1DE7-F648-489B22650DD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2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0C9EF-C0C8-0478-CFB8-4C87A565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Alcances y limitaciones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36B1A5-832F-8D6F-1393-421B60D38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Dispositivos de menor tamaño – batería.</a:t>
            </a:r>
          </a:p>
          <a:p>
            <a:r>
              <a:rPr lang="es-CL" dirty="0"/>
              <a:t>Baja capacidad de procesamiento – consumo energético.</a:t>
            </a:r>
          </a:p>
          <a:p>
            <a:r>
              <a:rPr lang="es-CL" dirty="0"/>
              <a:t>Redes de baja banda ancha – cantidad de datos.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8631C3-8CFB-545E-1747-9A91B617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29" y="4001294"/>
            <a:ext cx="4233626" cy="2379432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199242C-62BB-81BE-5B7C-FF910A232F2D}"/>
              </a:ext>
            </a:extLst>
          </p:cNvPr>
          <p:cNvGrpSpPr/>
          <p:nvPr/>
        </p:nvGrpSpPr>
        <p:grpSpPr>
          <a:xfrm>
            <a:off x="6175239" y="4001294"/>
            <a:ext cx="4043875" cy="1888417"/>
            <a:chOff x="1457325" y="1262822"/>
            <a:chExt cx="9277350" cy="433235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7EB4C47C-CB05-BFC9-E1F2-807167303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7757" y="1262822"/>
              <a:ext cx="4776486" cy="4332356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33166E2-A5D6-876D-8B5D-0797B3659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57325" y="1662112"/>
              <a:ext cx="9277350" cy="3533775"/>
            </a:xfrm>
            <a:prstGeom prst="rect">
              <a:avLst/>
            </a:prstGeom>
          </p:spPr>
        </p:pic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D50726BA-F82F-327D-B0EC-75106CD919E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7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85F21-2FBB-0FC0-A9A8-43126C75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Partes Fundamentales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859D56-C371-6C5A-A077-10B0B4B86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Hardware</a:t>
            </a:r>
          </a:p>
          <a:p>
            <a:pPr lvl="1"/>
            <a:r>
              <a:rPr lang="es-CL" dirty="0"/>
              <a:t>Microcontrolador</a:t>
            </a:r>
          </a:p>
          <a:p>
            <a:pPr lvl="1"/>
            <a:r>
              <a:rPr lang="es-CL" dirty="0"/>
              <a:t>Sensores y actuadores</a:t>
            </a:r>
          </a:p>
          <a:p>
            <a:pPr lvl="1"/>
            <a:r>
              <a:rPr lang="es-CL" dirty="0"/>
              <a:t>Alimentación y/o respaldo de energía</a:t>
            </a:r>
          </a:p>
          <a:p>
            <a:r>
              <a:rPr lang="es-CL" dirty="0"/>
              <a:t>Telecomunicaciones</a:t>
            </a:r>
          </a:p>
          <a:p>
            <a:pPr lvl="1"/>
            <a:r>
              <a:rPr lang="es-CL" dirty="0"/>
              <a:t>LTE-M / NB-IoT</a:t>
            </a:r>
          </a:p>
          <a:p>
            <a:pPr lvl="1"/>
            <a:r>
              <a:rPr lang="es-CL" dirty="0"/>
              <a:t>Lora / SigFox</a:t>
            </a:r>
          </a:p>
          <a:p>
            <a:r>
              <a:rPr lang="es-CL" dirty="0"/>
              <a:t>Software en la nube</a:t>
            </a:r>
          </a:p>
          <a:p>
            <a:pPr lvl="1"/>
            <a:r>
              <a:rPr lang="es-CL" dirty="0"/>
              <a:t>Plataformas IoT</a:t>
            </a:r>
          </a:p>
          <a:p>
            <a:pPr lvl="2"/>
            <a:r>
              <a:rPr lang="es-CL" dirty="0"/>
              <a:t>Ubidots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B230F2D-DE6C-28AE-87EA-4F2178A0E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8572" y="3510683"/>
            <a:ext cx="4550143" cy="27522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798B91-141E-9C62-6416-42B715E0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016" y="1690688"/>
            <a:ext cx="3067254" cy="153475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BA89A9B-F8D4-07E2-A65A-99978C7BBD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E4CC3-4231-FF59-F9BC-8EB0E025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Diseño e implementación del prototipo IoT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F76009-8767-F825-415E-1EAEAF8C3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Hardware </a:t>
            </a:r>
          </a:p>
          <a:p>
            <a:pPr lvl="1"/>
            <a:r>
              <a:rPr lang="es-CL" dirty="0"/>
              <a:t>Estructura (Diagrama)</a:t>
            </a:r>
          </a:p>
          <a:p>
            <a:pPr lvl="1"/>
            <a:r>
              <a:rPr lang="es-CL" dirty="0"/>
              <a:t>Módulos y componentes</a:t>
            </a:r>
          </a:p>
          <a:p>
            <a:pPr lvl="1"/>
            <a:r>
              <a:rPr lang="es-CL" dirty="0"/>
              <a:t>Firmware</a:t>
            </a:r>
          </a:p>
          <a:p>
            <a:pPr lvl="1"/>
            <a:r>
              <a:rPr lang="es-CL" dirty="0"/>
              <a:t>Programación del microcontrolador</a:t>
            </a:r>
          </a:p>
          <a:p>
            <a:r>
              <a:rPr lang="es-CL" dirty="0"/>
              <a:t>Telecomunicaciones </a:t>
            </a:r>
          </a:p>
          <a:p>
            <a:pPr lvl="1"/>
            <a:r>
              <a:rPr lang="es-CL" dirty="0"/>
              <a:t>Red SigFox</a:t>
            </a:r>
          </a:p>
          <a:p>
            <a:r>
              <a:rPr lang="es-CL" dirty="0"/>
              <a:t>Plataforma IoT</a:t>
            </a:r>
          </a:p>
          <a:p>
            <a:pPr lvl="1"/>
            <a:r>
              <a:rPr lang="es-CL" dirty="0"/>
              <a:t>Ubidots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7475B9-755B-F105-BEC0-7E47E46986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pic>
        <p:nvPicPr>
          <p:cNvPr id="6" name="Marcador de contenido 4" descr="Imagen que contiene interior, pequeño, tabla, artículos&#10;&#10;Descripción generada automáticamente">
            <a:extLst>
              <a:ext uri="{FF2B5EF4-FFF2-40B4-BE49-F238E27FC236}">
                <a16:creationId xmlns:a16="http://schemas.microsoft.com/office/drawing/2014/main" id="{E56B01BE-D58F-3D0B-6EA6-F986F50104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43"/>
          <a:stretch/>
        </p:blipFill>
        <p:spPr>
          <a:xfrm>
            <a:off x="6849337" y="2010982"/>
            <a:ext cx="3773267" cy="39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9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E4CC3-4231-FF59-F9BC-8EB0E025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 de la aplicación IoT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7475B9-755B-F105-BEC0-7E47E46986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pic>
        <p:nvPicPr>
          <p:cNvPr id="8" name="Marcador de contenido 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1BBE3CE1-F086-109B-4139-9A53CEE1F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33" y="1825625"/>
            <a:ext cx="87475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4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1">
            <a:extLst>
              <a:ext uri="{FF2B5EF4-FFF2-40B4-BE49-F238E27FC236}">
                <a16:creationId xmlns:a16="http://schemas.microsoft.com/office/drawing/2014/main" id="{255BA722-C547-4368-F98D-D85E0B06E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L" dirty="0"/>
              <a:t>Hardware</a:t>
            </a:r>
            <a:br>
              <a:rPr lang="es-CL" dirty="0"/>
            </a:br>
            <a:r>
              <a:rPr lang="es-CL" sz="3600" dirty="0"/>
              <a:t>Módulos y componentes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A6136D8A-752C-3B72-1E97-07784CE9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3000" y="89191"/>
            <a:ext cx="809084" cy="1078777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05FA3A1F-1233-E569-7DDC-6114E87D5CE5}"/>
              </a:ext>
            </a:extLst>
          </p:cNvPr>
          <p:cNvGrpSpPr/>
          <p:nvPr/>
        </p:nvGrpSpPr>
        <p:grpSpPr>
          <a:xfrm>
            <a:off x="2419380" y="1787665"/>
            <a:ext cx="7353241" cy="4676795"/>
            <a:chOff x="2419380" y="1787665"/>
            <a:chExt cx="7353241" cy="467679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474C4AC-6EE9-1110-DCE2-2A323830A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380" y="1787665"/>
              <a:ext cx="7353241" cy="467679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4" name="Vista general de diapositiva 3">
                  <a:extLst>
                    <a:ext uri="{FF2B5EF4-FFF2-40B4-BE49-F238E27FC236}">
                      <a16:creationId xmlns:a16="http://schemas.microsoft.com/office/drawing/2014/main" id="{C7ABFD81-EEAB-0767-3956-412748A027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34238017"/>
                    </p:ext>
                  </p:extLst>
                </p:nvPr>
              </p:nvGraphicFramePr>
              <p:xfrm>
                <a:off x="7307988" y="4749960"/>
                <a:ext cx="668693" cy="571070"/>
              </p:xfrm>
              <a:graphic>
                <a:graphicData uri="http://schemas.microsoft.com/office/powerpoint/2016/slidezoom">
                  <pslz:sldZm>
                    <pslz:sldZmObj sldId="298" cId="993356560">
                      <pslz:zmPr id="{51A99B67-8BA8-4692-831A-F463DB5E0698}" imageType="cover" transitionDur="1000">
                        <p166:blipFill xmlns:p166="http://schemas.microsoft.com/office/powerpoint/2016/6/main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668693" cy="57107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4" name="Vista general de diapositiva 3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C7ABFD81-EEAB-0767-3956-412748A0274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7988" y="4749960"/>
                  <a:ext cx="668693" cy="57107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6" name="Vista general de diapositiva 5">
                  <a:extLst>
                    <a:ext uri="{FF2B5EF4-FFF2-40B4-BE49-F238E27FC236}">
                      <a16:creationId xmlns:a16="http://schemas.microsoft.com/office/drawing/2014/main" id="{A4EDFE76-0720-0E5F-EC8E-86D53D4E90C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4024031"/>
                    </p:ext>
                  </p:extLst>
                </p:nvPr>
              </p:nvGraphicFramePr>
              <p:xfrm>
                <a:off x="7179013" y="3122578"/>
                <a:ext cx="943582" cy="571071"/>
              </p:xfrm>
              <a:graphic>
                <a:graphicData uri="http://schemas.microsoft.com/office/powerpoint/2016/slidezoom">
                  <pslz:sldZm>
                    <pslz:sldZmObj sldId="303" cId="3662598609">
                      <pslz:zmPr id="{3BC1CAB6-9751-4DAD-8509-58E9E8720892}" imageType="cover" transitionDur="1000">
                        <p166:blipFill xmlns:p166="http://schemas.microsoft.com/office/powerpoint/2016/6/main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943582" cy="571071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6" name="Vista general de diapositiva 5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A4EDFE76-0720-0E5F-EC8E-86D53D4E90C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9013" y="3122578"/>
                  <a:ext cx="943582" cy="571071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0" name="Vista general de diapositiva 9">
                  <a:extLst>
                    <a:ext uri="{FF2B5EF4-FFF2-40B4-BE49-F238E27FC236}">
                      <a16:creationId xmlns:a16="http://schemas.microsoft.com/office/drawing/2014/main" id="{CF82BC45-44E2-9D79-A82C-DAD7AA8B386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07802581"/>
                    </p:ext>
                  </p:extLst>
                </p:nvPr>
              </p:nvGraphicFramePr>
              <p:xfrm>
                <a:off x="6206247" y="3122578"/>
                <a:ext cx="477382" cy="1163672"/>
              </p:xfrm>
              <a:graphic>
                <a:graphicData uri="http://schemas.microsoft.com/office/powerpoint/2016/slidezoom">
                  <pslz:sldZm>
                    <pslz:sldZmObj sldId="306" cId="2218310273">
                      <pslz:zmPr id="{F2B223FB-ADC1-4790-80CF-E61DAA32CB57}" imageType="cover" transitionDur="1000">
                        <p166:blipFill xmlns:p166="http://schemas.microsoft.com/office/powerpoint/2016/6/main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77382" cy="116367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0" name="Vista general de diapositiva 9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CF82BC45-44E2-9D79-A82C-DAD7AA8B386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6247" y="3122578"/>
                  <a:ext cx="477382" cy="116367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78557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1525</Words>
  <Application>Microsoft Office PowerPoint</Application>
  <PresentationFormat>Panorámica</PresentationFormat>
  <Paragraphs>1144</Paragraphs>
  <Slides>33</Slides>
  <Notes>0</Notes>
  <HiddenSlides>6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Presentación de PowerPoint</vt:lpstr>
      <vt:lpstr>Contenidos</vt:lpstr>
      <vt:lpstr>Internet de las cosas – IoT</vt:lpstr>
      <vt:lpstr>Principios y fundamentos</vt:lpstr>
      <vt:lpstr>Alcances y limitaciones</vt:lpstr>
      <vt:lpstr>Partes Fundamentales</vt:lpstr>
      <vt:lpstr>Diseño e implementación del prototipo IoT</vt:lpstr>
      <vt:lpstr>Estructura de la aplicación IoT</vt:lpstr>
      <vt:lpstr>Hardware Módulos y componentes</vt:lpstr>
      <vt:lpstr>Presentación de PowerPoint</vt:lpstr>
      <vt:lpstr>Presentación de PowerPoint</vt:lpstr>
      <vt:lpstr>Presentación de PowerPoint</vt:lpstr>
      <vt:lpstr>Hardware Programación del microcontrolador</vt:lpstr>
      <vt:lpstr>Hardware Metodología</vt:lpstr>
      <vt:lpstr>Hardware Estructura del Firmware</vt:lpstr>
      <vt:lpstr>Hardware Variables Importantes</vt:lpstr>
      <vt:lpstr>Telecomunicaciones - Red SigFox</vt:lpstr>
      <vt:lpstr>SigFox - Restricciones</vt:lpstr>
      <vt:lpstr>SigFox - Backend</vt:lpstr>
      <vt:lpstr>Plataforma IoT - Ubidots</vt:lpstr>
      <vt:lpstr>Plataforma IoT - Ubidots</vt:lpstr>
      <vt:lpstr>Plataforma IoT - Ubidots</vt:lpstr>
      <vt:lpstr>Resultados Fallas programadas en febrero</vt:lpstr>
      <vt:lpstr>Resultados Fallas programadas en marzo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 y recomendaciones</vt:lpstr>
      <vt:lpstr>Demostración</vt:lpstr>
      <vt:lpstr>Muchas Gracias</vt:lpstr>
      <vt:lpstr>Objetos conectados a internet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Eduardo Arriagada Martinez</dc:creator>
  <cp:lastModifiedBy>Victor Eduardo Arriagada Martinez</cp:lastModifiedBy>
  <cp:revision>14</cp:revision>
  <dcterms:created xsi:type="dcterms:W3CDTF">2022-12-10T05:16:35Z</dcterms:created>
  <dcterms:modified xsi:type="dcterms:W3CDTF">2022-12-12T21:10:32Z</dcterms:modified>
</cp:coreProperties>
</file>